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256" r:id="rId3"/>
    <p:sldId id="264" r:id="rId4"/>
    <p:sldId id="283" r:id="rId5"/>
    <p:sldId id="284" r:id="rId6"/>
    <p:sldId id="285" r:id="rId7"/>
    <p:sldId id="286" r:id="rId8"/>
    <p:sldId id="265" r:id="rId9"/>
    <p:sldId id="266" r:id="rId10"/>
    <p:sldId id="268" r:id="rId11"/>
    <p:sldId id="269" r:id="rId12"/>
    <p:sldId id="270" r:id="rId13"/>
    <p:sldId id="290" r:id="rId14"/>
    <p:sldId id="291" r:id="rId15"/>
    <p:sldId id="271" r:id="rId16"/>
    <p:sldId id="276" r:id="rId17"/>
    <p:sldId id="287" r:id="rId18"/>
    <p:sldId id="288" r:id="rId19"/>
    <p:sldId id="289" r:id="rId20"/>
    <p:sldId id="275" r:id="rId21"/>
    <p:sldId id="277" r:id="rId22"/>
    <p:sldId id="278" r:id="rId23"/>
    <p:sldId id="279" r:id="rId24"/>
    <p:sldId id="292"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81" autoAdjust="0"/>
  </p:normalViewPr>
  <p:slideViewPr>
    <p:cSldViewPr>
      <p:cViewPr>
        <p:scale>
          <a:sx n="77" d="100"/>
          <a:sy n="77" d="100"/>
        </p:scale>
        <p:origin x="-113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70EB6-278C-FF46-B0F2-5716DD22CD77}" type="datetimeFigureOut">
              <a:rPr lang="en-US" smtClean="0"/>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7363F-DD6D-484F-B4A0-5A7818877B3E}" type="slidenum">
              <a:rPr lang="en-US" smtClean="0"/>
              <a:t>‹#›</a:t>
            </a:fld>
            <a:endParaRPr lang="en-US"/>
          </a:p>
        </p:txBody>
      </p:sp>
    </p:spTree>
    <p:extLst>
      <p:ext uri="{BB962C8B-B14F-4D97-AF65-F5344CB8AC3E}">
        <p14:creationId xmlns:p14="http://schemas.microsoft.com/office/powerpoint/2010/main" val="2817702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notes: This</a:t>
            </a:r>
            <a:r>
              <a:rPr lang="en-US" baseline="0" dirty="0" smtClean="0"/>
              <a:t> PPT can be printed (one-sided) to provide visual aids to the students as they do the mural activity, drawing and coloring organisms of the local ecosystem. This selection of organisms is not exhaustive, but it includes many prominent species that appeal to students. This PPT can also be running automatically in the background so that students can see other organisms in the ecosystem as the reproduce their own.</a:t>
            </a:r>
            <a:endParaRPr lang="en-US" dirty="0"/>
          </a:p>
        </p:txBody>
      </p:sp>
      <p:sp>
        <p:nvSpPr>
          <p:cNvPr id="4" name="Slide Number Placeholder 3"/>
          <p:cNvSpPr>
            <a:spLocks noGrp="1"/>
          </p:cNvSpPr>
          <p:nvPr>
            <p:ph type="sldNum" sz="quarter" idx="10"/>
          </p:nvPr>
        </p:nvSpPr>
        <p:spPr/>
        <p:txBody>
          <a:bodyPr/>
          <a:lstStyle/>
          <a:p>
            <a:fld id="{5787363F-DD6D-484F-B4A0-5A7818877B3E}" type="slidenum">
              <a:rPr lang="en-US" smtClean="0"/>
              <a:t>1</a:t>
            </a:fld>
            <a:endParaRPr lang="en-US"/>
          </a:p>
        </p:txBody>
      </p:sp>
    </p:spTree>
    <p:extLst>
      <p:ext uri="{BB962C8B-B14F-4D97-AF65-F5344CB8AC3E}">
        <p14:creationId xmlns:p14="http://schemas.microsoft.com/office/powerpoint/2010/main" val="89254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7363F-DD6D-484F-B4A0-5A7818877B3E}" type="slidenum">
              <a:rPr lang="en-US" smtClean="0"/>
              <a:t>2</a:t>
            </a:fld>
            <a:endParaRPr lang="en-US"/>
          </a:p>
        </p:txBody>
      </p:sp>
    </p:spTree>
    <p:extLst>
      <p:ext uri="{BB962C8B-B14F-4D97-AF65-F5344CB8AC3E}">
        <p14:creationId xmlns:p14="http://schemas.microsoft.com/office/powerpoint/2010/main" val="106744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E10A7-7D57-4A65-B666-FF05A4931556}"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E10A7-7D57-4A65-B666-FF05A4931556}"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E10A7-7D57-4A65-B666-FF05A4931556}"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E10A7-7D57-4A65-B666-FF05A4931556}"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E10A7-7D57-4A65-B666-FF05A4931556}"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E10A7-7D57-4A65-B666-FF05A4931556}"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E10A7-7D57-4A65-B666-FF05A4931556}" type="datetimeFigureOut">
              <a:rPr lang="en-US" smtClean="0"/>
              <a:pPr/>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E10A7-7D57-4A65-B666-FF05A4931556}" type="datetimeFigureOut">
              <a:rPr lang="en-US" smtClean="0"/>
              <a:pPr/>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E10A7-7D57-4A65-B666-FF05A4931556}" type="datetimeFigureOut">
              <a:rPr lang="en-US" smtClean="0"/>
              <a:pPr/>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E10A7-7D57-4A65-B666-FF05A4931556}"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E10A7-7D57-4A65-B666-FF05A4931556}"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5D89-5103-4A31-AD06-BE461EF44B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E10A7-7D57-4A65-B666-FF05A4931556}" type="datetimeFigureOut">
              <a:rPr lang="en-US" smtClean="0"/>
              <a:pPr/>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5D89-5103-4A31-AD06-BE461EF44B8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glerl.noaa.gov/seagrant/GLWL/Benthos/Mollusca/Gastropods/Gastropoda.html" TargetMode="External"/><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lstStyle/>
          <a:p>
            <a:r>
              <a:rPr lang="en-US" dirty="0" smtClean="0"/>
              <a:t>Ecosystem</a:t>
            </a:r>
            <a:br>
              <a:rPr lang="en-US" dirty="0" smtClean="0"/>
            </a:br>
            <a:r>
              <a:rPr lang="en-US" dirty="0" smtClean="0"/>
              <a:t>Mural Components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water – Living - Animals</a:t>
            </a:r>
            <a:endParaRPr lang="en-US" dirty="0"/>
          </a:p>
        </p:txBody>
      </p:sp>
      <p:sp>
        <p:nvSpPr>
          <p:cNvPr id="8" name="Content Placeholder 4"/>
          <p:cNvSpPr>
            <a:spLocks noGrp="1"/>
          </p:cNvSpPr>
          <p:nvPr>
            <p:ph sz="half" idx="2"/>
          </p:nvPr>
        </p:nvSpPr>
        <p:spPr>
          <a:xfrm>
            <a:off x="304800" y="1905000"/>
            <a:ext cx="4038600" cy="4953000"/>
          </a:xfrm>
        </p:spPr>
        <p:txBody>
          <a:bodyPr>
            <a:normAutofit/>
          </a:bodyPr>
          <a:lstStyle/>
          <a:p>
            <a:pPr lvl="0">
              <a:buNone/>
              <a:defRPr/>
            </a:pPr>
            <a:r>
              <a:rPr lang="en-US" sz="3200" i="1" u="sng" dirty="0" smtClean="0"/>
              <a:t>Great blue heron</a:t>
            </a:r>
          </a:p>
          <a:p>
            <a:r>
              <a:rPr lang="en-US" sz="3200" dirty="0" smtClean="0"/>
              <a:t>Large bird that wades</a:t>
            </a:r>
          </a:p>
          <a:p>
            <a:r>
              <a:rPr lang="en-US" sz="3200" dirty="0" smtClean="0"/>
              <a:t>Eats small and medium fish</a:t>
            </a:r>
          </a:p>
        </p:txBody>
      </p:sp>
      <p:pic>
        <p:nvPicPr>
          <p:cNvPr id="22530" name="Picture 2" descr="http://static.bangordailynews.com/wp-content/uploads/2011/08/GREAT-BLUE-HERON-023-600x750.jpg"/>
          <p:cNvPicPr>
            <a:picLocks noChangeAspect="1" noChangeArrowheads="1"/>
          </p:cNvPicPr>
          <p:nvPr/>
        </p:nvPicPr>
        <p:blipFill>
          <a:blip r:embed="rId2" cstate="print"/>
          <a:srcRect/>
          <a:stretch>
            <a:fillRect/>
          </a:stretch>
        </p:blipFill>
        <p:spPr bwMode="auto">
          <a:xfrm>
            <a:off x="4495800" y="1371600"/>
            <a:ext cx="4267200" cy="5334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water – Living - Animals</a:t>
            </a:r>
            <a:endParaRPr lang="en-US" dirty="0"/>
          </a:p>
        </p:txBody>
      </p:sp>
      <p:sp>
        <p:nvSpPr>
          <p:cNvPr id="8" name="Content Placeholder 4"/>
          <p:cNvSpPr>
            <a:spLocks noGrp="1"/>
          </p:cNvSpPr>
          <p:nvPr>
            <p:ph sz="half" idx="2"/>
          </p:nvPr>
        </p:nvSpPr>
        <p:spPr>
          <a:xfrm>
            <a:off x="304800" y="1524000"/>
            <a:ext cx="3886200" cy="4953000"/>
          </a:xfrm>
        </p:spPr>
        <p:txBody>
          <a:bodyPr>
            <a:normAutofit/>
          </a:bodyPr>
          <a:lstStyle/>
          <a:p>
            <a:pPr lvl="0">
              <a:buNone/>
              <a:defRPr/>
            </a:pPr>
            <a:r>
              <a:rPr lang="en-US" sz="3200" i="1" u="sng" dirty="0" smtClean="0"/>
              <a:t>Peregrine falcon</a:t>
            </a:r>
          </a:p>
          <a:p>
            <a:r>
              <a:rPr lang="en-US" sz="3200" dirty="0" smtClean="0"/>
              <a:t>Medium bird that attacks prey from the sky</a:t>
            </a:r>
          </a:p>
          <a:p>
            <a:r>
              <a:rPr lang="en-US" sz="3200" dirty="0" smtClean="0"/>
              <a:t>Eats small birds</a:t>
            </a:r>
          </a:p>
        </p:txBody>
      </p:sp>
      <p:pic>
        <p:nvPicPr>
          <p:cNvPr id="6146" name="Picture 2"/>
          <p:cNvPicPr>
            <a:picLocks noChangeAspect="1" noChangeArrowheads="1"/>
          </p:cNvPicPr>
          <p:nvPr/>
        </p:nvPicPr>
        <p:blipFill>
          <a:blip r:embed="rId2" cstate="screen"/>
          <a:srcRect/>
          <a:stretch>
            <a:fillRect/>
          </a:stretch>
        </p:blipFill>
        <p:spPr bwMode="auto">
          <a:xfrm>
            <a:off x="4236528" y="2438400"/>
            <a:ext cx="4907472" cy="3657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5029200" cy="4525963"/>
          </a:xfrm>
        </p:spPr>
        <p:txBody>
          <a:bodyPr/>
          <a:lstStyle/>
          <a:p>
            <a:pPr marL="0" indent="0">
              <a:buNone/>
            </a:pPr>
            <a:r>
              <a:rPr lang="en-US" i="1" u="sng" dirty="0" smtClean="0"/>
              <a:t>Small mammals like mink, muskrat, &amp; beaver</a:t>
            </a:r>
          </a:p>
          <a:p>
            <a:r>
              <a:rPr lang="en-US" dirty="0" smtClean="0"/>
              <a:t>Eat fish and frogs</a:t>
            </a:r>
            <a:endParaRPr lang="en-US" dirty="0"/>
          </a:p>
        </p:txBody>
      </p:sp>
      <p:sp>
        <p:nvSpPr>
          <p:cNvPr id="5" name="Title 1"/>
          <p:cNvSpPr>
            <a:spLocks noGrp="1"/>
          </p:cNvSpPr>
          <p:nvPr>
            <p:ph type="title"/>
          </p:nvPr>
        </p:nvSpPr>
        <p:spPr/>
        <p:txBody>
          <a:bodyPr/>
          <a:lstStyle/>
          <a:p>
            <a:r>
              <a:rPr lang="en-US" dirty="0" smtClean="0"/>
              <a:t>Above water – Living - Animals</a:t>
            </a:r>
            <a:endParaRPr lang="en-US" dirty="0"/>
          </a:p>
        </p:txBody>
      </p:sp>
      <p:pic>
        <p:nvPicPr>
          <p:cNvPr id="44036" name="Picture 4" descr="http://www.naturelssi.com/wp-content/uploads/2014/01/American-Mink.jpg"/>
          <p:cNvPicPr>
            <a:picLocks noChangeAspect="1" noChangeArrowheads="1"/>
          </p:cNvPicPr>
          <p:nvPr/>
        </p:nvPicPr>
        <p:blipFill>
          <a:blip r:embed="rId2" cstate="print"/>
          <a:srcRect l="10256" r="9402"/>
          <a:stretch>
            <a:fillRect/>
          </a:stretch>
        </p:blipFill>
        <p:spPr bwMode="auto">
          <a:xfrm>
            <a:off x="152400" y="3352800"/>
            <a:ext cx="3581400" cy="2971800"/>
          </a:xfrm>
          <a:prstGeom prst="rect">
            <a:avLst/>
          </a:prstGeom>
          <a:noFill/>
        </p:spPr>
      </p:pic>
      <p:pic>
        <p:nvPicPr>
          <p:cNvPr id="44038" name="Picture 6" descr="http://static.bangordailynews.com/wp-content/uploads/2012/03/MUSKRAT-067-600x480.jpg"/>
          <p:cNvPicPr>
            <a:picLocks noChangeAspect="1" noChangeArrowheads="1"/>
          </p:cNvPicPr>
          <p:nvPr/>
        </p:nvPicPr>
        <p:blipFill>
          <a:blip r:embed="rId3" cstate="print"/>
          <a:srcRect l="2051" t="18462" b="8592"/>
          <a:stretch>
            <a:fillRect/>
          </a:stretch>
        </p:blipFill>
        <p:spPr bwMode="auto">
          <a:xfrm>
            <a:off x="3886200" y="4194032"/>
            <a:ext cx="4343400" cy="2587768"/>
          </a:xfrm>
          <a:prstGeom prst="rect">
            <a:avLst/>
          </a:prstGeom>
          <a:noFill/>
        </p:spPr>
      </p:pic>
      <p:pic>
        <p:nvPicPr>
          <p:cNvPr id="9" name="Picture 2" descr="http://upload.wikimedia.org/wikipedia/commons/6/6b/American_Beaver.jpg"/>
          <p:cNvPicPr>
            <a:picLocks noChangeAspect="1" noChangeArrowheads="1"/>
          </p:cNvPicPr>
          <p:nvPr/>
        </p:nvPicPr>
        <p:blipFill>
          <a:blip r:embed="rId4" cstate="print"/>
          <a:srcRect l="7317" t="2924" r="7317"/>
          <a:stretch>
            <a:fillRect/>
          </a:stretch>
        </p:blipFill>
        <p:spPr bwMode="auto">
          <a:xfrm>
            <a:off x="6477000" y="1447800"/>
            <a:ext cx="2667000" cy="304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water – Living - Animals</a:t>
            </a:r>
            <a:endParaRPr lang="en-US" dirty="0"/>
          </a:p>
        </p:txBody>
      </p:sp>
      <p:sp>
        <p:nvSpPr>
          <p:cNvPr id="3" name="Content Placeholder 2"/>
          <p:cNvSpPr>
            <a:spLocks noGrp="1"/>
          </p:cNvSpPr>
          <p:nvPr>
            <p:ph sz="half" idx="1"/>
          </p:nvPr>
        </p:nvSpPr>
        <p:spPr>
          <a:xfrm>
            <a:off x="457200" y="1600200"/>
            <a:ext cx="7391400" cy="4525963"/>
          </a:xfrm>
        </p:spPr>
        <p:txBody>
          <a:bodyPr/>
          <a:lstStyle/>
          <a:p>
            <a:pPr marL="0" indent="0">
              <a:buNone/>
            </a:pPr>
            <a:r>
              <a:rPr lang="en-US" i="1" u="sng" dirty="0" smtClean="0"/>
              <a:t>Turtles</a:t>
            </a:r>
          </a:p>
          <a:p>
            <a:r>
              <a:rPr lang="en-US" dirty="0" smtClean="0"/>
              <a:t>Eat vegetation and small animals</a:t>
            </a:r>
          </a:p>
        </p:txBody>
      </p:sp>
      <p:sp>
        <p:nvSpPr>
          <p:cNvPr id="43010" name="AutoShape 2" descr="data:image/jpeg;base64,/9j/4AAQSkZJRgABAQAAAQABAAD/2wCEAAkGBxQTEhUUExQWFhUXGR8bGBgXGBobIBsgHCAfIB0gIRwfHiggGholHx0YIjEhJSkrLi4uHCAzODQsNygtLisBCgoKDg0OGxAQGzQkHyQsLCw1NC80LCwsLCwsLCwsNCwsLCwsLCwsLCwsLCwsNCwsLCwsLCwsLCwsLCwsLCwsLP/AABEIALcBEwMBIgACEQEDEQH/xAAcAAACAgMBAQAAAAAAAAAAAAAEBQMGAAECBwj/xABAEAACAQIEBQIDBQYDCAMBAAABAhEDIQAEEjEFEyJBUWFxBjKBI0KRodEUUmKxwfAVM+EHJENygpLS8RaiskT/xAAZAQADAQEBAAAAAAAAAAAAAAAAAQIDBAX/xAAsEQACAgEDAgQGAgMAAAAAAAAAAQIRIQMSMUHwIlFhcROBkcHR4TKhBLHx/9oADAMBAAIRAxEAPwBywRBLvOJqWYy5Rvm19ulv0xFmKCaGBBsVv/1DG0yhQATJNxOARwc6miCrT50t+mE+eNFRbUzG1w36YcZmqqKWqNAHjCvIZSpWqaoIT7sjfAAM3DVZVFRZA/gb9ME0UUQE1BR20t+mGfE3qLTVhVpaY+Vj83e0Gwjbed8DZbOE0kqDQeYJBDC14IMwQZ9MZ/Fh58l/Cl5GszWGocvV6jQ36YnzvE6yqq6SoNuqm/6Y5yGcqKwqwpAuIMgj3w9438TJXQU+WQe58e2NLIKrnrqzFizDYBGj+WJ8pxdlp6XB1Eb6W/TDVOGnSIuMEHhsrqYGItgfAdSqZuo6qD1kf8rfpjvJZynU3LSO2lv0w2avANyf5DAGpIs4nvGEm0DQJX4iWkUg1u+lv0wvXi2bUjUh0k36W/TDyhnFWwBMeMSV87qixEecPkCWjmwV+9PjS36YnaoBT5nWTNwEf9ML6lVrsjQRjrM8czFJFRE1ljc4n2HfmTU+IamghvqrfpiV+IqrRpYgbnS36YzK0asayAXbtO2JSSBB374oQir/ABoivpCMb+D+mGPBPiRWqHmK6z8sq36YI/wmmw5gVZB774EzS1EqAoAR3nCaCyy5XlVWc1HdY+UBX/8AHAVLiSLUIQEgd9DfpiIczfUB5xA+Y0z48jBQyzZb41g6WQsPIVp/liHinxQzxpDKp7aH/O2FykaJO47jAtSu56pBHYYVDsa8F4xpq9U6I/cb/wAcTfEOfpVYCA+sI3/jisUalUjSpcEm8Qe+/wD2yT5IAxFnnzCAAyuwJkE30EmQe01B9BgoLD8xXemfswSPVH/8cL62Yr1A2vUh7AK9/wAsdvmcyU1I06aZBA0xqixWfBW0/vmdsYeNVarOqICZIUEibCpBJkCDFH/ubDEMuBVlpUmDhuYRuVc/0wPRpK8qSynedDfpgqpRdAwaS+pgDIPSCQncwpAB89RwDmszmApCrLBFWemNSgy0SPmJUnxEDzgQHGTyocurVWkWB0t+mJ6FIopUsT6lG/TAi5llNVQoLKNSmY1GZQSDYCIPmfG81XN1SUUqSCxlo+6AY72MgfiO+wBts1J0ibd9LfpjuhU5/QI1LvMj+YxgzABOncdsLqNNnaowlIj3O+GI7zeaam5TUtrYzEYySNc7necawCpj/jOXqDL6iAgYqZm4EjC3/EFf/LLsVsWgx+OLFUoF6EVdJAKyD41C2NQkaKYAQGIUYSKZWuIcAq1V1PVIUEGAN8b+Is21LLFiHKgaTpIUibCZMwSe0nbD+pmmUGiCNPsSRjXxdlOTk1J01Iq0neP3A66p8KFJJ9sTK6ZUas8uoZ+rWZqj1Gmp0IiCQiWEKnoIsLnyMd8ep1VFOmuU5aqdNMctC7Du71VMSTcgTcxhnx6kED5un1U2qlK1MESpmAQf4hpYgbyIwPkMq+Yy1SsladDsGV9RlQARcEPIB+8TYQI3PLvhCnLC4Xlk6Em8JWAcN45mcu3Lr03ZZ0xuVbsJkgSO02tbFy4Tm6GZAagxmJYGxH0+uC/h3haUqamiVd3BAUhgial3VB3OkyZO8SJxTuM5DlU2r06yq9E6CoIBM2ABBmAbQYgrb10+K4/yVZ79smb00+HZdqeaenIm3jEtLN1Kg0lyoF4xVuB/EgrHQyfbWK62A1qYgz3aTsN+3cB5Ro1g5NXT6Kv9TjoTTMXhkrEAeuE+YUK5OkfTDypw8aZJ98cu1JV0quo+dzhiAMtknYakHvNsEpwly5VgAImZwxoEKhaowAA2G+E9HOLWLWqCDGkyJHnA2FE+WpqDpYAAfnguvCwyxpwJlcohUBiVjYG5wDXo1ll0Gun+7gsA/IEisas2iAoxrO5kF21WPntiPhPEKtSwpBI3B3PthjxLh5r6KemIvbv74VgANRtfviM0qs7iMMcjk6OoLXqEEGLdsTcRpU6NQhWNRSN/GGAOlUHpG/fA2ap6WUD5SccZlj/wtzuT2wpq/tQEtUV1mwAgxhisc5jmK240xjKfEKdNdTy7eAMCPxKUUaCC3ntifK5KpUb7KDHZsJ0NHNPjlQsdFIgetsA5/iNWrI0rAEwTc4aZ/JOCNJv95ThJ/hVamzVCon7qnvhXfAE1Cm60pss3AnbA/DVqkkuNIPcf0xxx7KZirpOoIIuow34TXajTAqDWIgYTGhrkQAkhTA3ZjvhPVziBzzKmmLxOCxTzGYkBRpHyifzOIqnB8vUf7RdRUQ0YEI0lWjUM0jLnsMR10cOV5hBIsowZw7hVKgpZKYAY2ab406BXkfMe5xdCIcoGT516jgSnrFZ5mIFh9cMEy/VOolj641TJWpUEXhf64KHYM1BSZk4zEy5Ym8YzE0Fls+IqlJFYJTeo8qsj5V6hfAIqFWIZQv7vV+cY3mc7FFhIEldzf5hhc9dQ+orBay+uErKwbq500ajtrBUi9rzjOGfEj5jUAlltcQCPruMcZmvRGjX802Hc+p9MboZhdWpQbfnhiKbxrhwoZsW/3asIIIkA3AHpBgD0IHYYM4VlBRqI1NHpQHJJaxYginq+YQNMgDYsLjFn+JKKZqhy2AkGV7EH38HY482euylkqmqKujSOpmWnBkSsiRI3g2Ax5v8AlaLu1w8dr0/B26E1Xqh1V+I6lDJoRSWlVcnUVM67nqnyxkkep84rQzxzAHPPSssT573xDxanpCahpHfrLif4TFgfBwreuakqmlR4J3j+eNIfxw/1/sbmuGv2MHq1KbCvymRLaOwA+6QezTDDvt74vHBeI5nNhFDIpZZLbm28DYf0xQszxRqv+bDMLJSvAJjqPlosB6YvP+zHME0xQKSadVmlTfqgx7Tq9Mb6LaVNV33k59VLlPvvoW2guhOsksLe+OcyuxpwHOxAw6rcPp1F1VkKsT0lSbDBCcMp1F6Qem3cY2syorKcIqVDDvqi5Atf3xY8jwimq69WkxfUbY6DNRBWnTAkyWa9sKc/xVCCzOKgB6gokKPUiy/U4TklyNRb4C6qUkYs0MT/ACwNnaCgDlqVU+SSMLhx+g2npYT5tb/qIxLnuNDl/YsrN4dkAH/2xMpxXIKLfAuzXEXVhTVTqb7wG2NUhnRmFak6qIuW2wc/ES6gCmmvuysp/MGIxFVrkhVYw5EgGDI9IOKU4Nci2yI3pO9clwGfYldsZmq1YdKACN5wz4eVZYWvTR5+ViFPrvBxDmzUllphXOrqebD/AFxSa6EtMV/KvVvN8SlEf5Wm1xhjUqKF60DGN/OBOHI/MkUVRSLQZwxAb0JutiLDUDH0wc0gKVWGG7AxgmrTqCaei+4nEfFKbunLKwRHYjCGBZjOKASznUdsQ1M6TvqMbRjvN5Z+XpTROxkbe2MyuUhJb/3gsDa0CwJewO2N0UB6ZIUbTjRzfVy1HVEifGDkyJ5Uu4Gqw074asRFRcoDpcwd8CVKkTH/ALw64dwYNT6WLf33wqzWRrU6okKB2wwB6BqQOYI/dEwMMeWrwShMDHGc4g9UItZRK7MBjb56aRppIc9yMAG8w+qnCIKbbf64XUaZLNLEwqyfO+G2TyTkR8w84CTIu+YZdSqgVZHnfCGDftcW5gtjMQ5zhFIOw0AwdxN8ZgFY/wCKVJT/AC4HTP8A3DAtCvTR2hL/AMYJ0+3icdh8w9F2rlU0wSuoMAAwvqt+GJKlUESe+zbSMF+ZRrIVUNRxVgLEgkT7xiDiGbpo6mldexvfzbG66poVjUClm0qu5Pk+2MOSboZaixPYWn1nCoDKmZelKLRLh7za31OKt8RcLeuBUFBlNMNqhpLCx2G5EfUEjxi4Vs2zE67RuxEYXZniIptoCgsBqZi2lQP54JRtUwTp2eZUyTNNCVEaleJjyDPYyIOFNdlIViCHnqERq8n+/OLT8TZXSBWooRTqapIJXSTcqPKMNREeGxWcxTBYcoswMEB+pp7iRuBGORQ2y77ydO5Sjjv/AIQO8qY6QD8u8nFm/wBnfGmy2cWZ5NWUeAZAMHUIv0kAnwurFdqoFaHBDyJtGnvt5ww4PkKldlFKZgrOwXzJ777bn6W1tJW+CHbffaPoahxagUDUAzfdk9j5vuPXCVfiaolR1E2XqaBLQew2A3vis5XL1aFAUqjs6MNnZG1E26VUkhdoUsfbDHMZSoi09IBqPOmnYHaxbVtFzcW7Cd5etGl6gtJ9TrMfFLZioKLFXtIp6rH1IAl99j6kTE4AzJqKCjLo1EMFVQE38EbgCwNsTcB+F2o1SzVudVj7ZwAOo3jVc6tpO9x6ANc/wt2hNbENcKOoi/re5mLzv7YhZkqXPuXna76CirUNakEFOqxJtqq33kwq/NtF53xHw2gcv/8Ay6mOzaYYT6kE4ttX4e5dJgj0ywuAUhl2sGDSDvuO+BMvlGrUiXrsKiG56YUex3nzOJaiotNeG/UVtu+vyE9F0dlaqajMoIOvTePl28e2AMxRD1AVMoG6FPVJ72M9Ig39D74eLk6kSlVaw3KgBW8bSfrgQ5fk1C7aikDTohShHn02Ag22jbGkEkrjn0/WCZO3TB89w4JpFWiG1WFSgShA/iUjR9LTibK8ImGy7owi6a2otee0xNjeYtiatxEv0ioxQgWbSDvedNiLiDONZ0IAOXS1ECSdQO+/exIHp2viVCqt1f0/vj5Du7aAeL5eqpUF6iA/LqCm/uANYx22drUqOhV5tUt8zEIB37xGO8/zOWVDFdQncd9pRlIHa4gwd7RhSMzVFOaia0/fUzpI7yDYe4vaZxcZyilmyXFMtaZqtpXm03WoCLAg77bb4ZcW4vVoUTUdNdrgx/PFJyHxBoEgMY3MCCO1wZXxMYsOU4kuYptA1LHUhaT7GcbKWcmbRXv/AJklVmU0ylpMCQP64K4Pm0ZYSWI2JO3pfbFhz3DKeZ6hRVQq6YRdNh698R8UpCtT0pRp06akAgfM0dtsUSBCsCDqgfxGxH1wLlqdNGClySb77YYtlKzAcqmkGwloA97Yip5B0layU7bVFMk/lYYLA7yOddSQhNwcLsznXuxUl4MTc2wwNqfMCEpPzAi/tgFviKmg1aYPbVihMgyXFarAA02LgTLJC4kr8SqMCYCsBpiIGD6yVqmlhA7wO/4Y6OVKJ1MkEEnUDM+5wAD8MztQgDmXAuqjfDDg/DjUNQyV+X5u/wA35YVcOzdK5C3HdfTEuX4o7tU0tUQQBsLb+cIZzmIVipOx84zGZjJ5N2LH9oYmJIY3MXxvDIySfEmSrVFajRZGpNoFRw9txYRub4aNwYU6SsGBKwChiTgepn6ShaKIFDVFKKqkWBBOwgAY5fPgMTdixgAX/wDWJRoyLh2U/wB715jL0xRWQrKSXk+w+WPXDnjbZNlimoJggAuygE99M3Iwrz2bDI51hCFhi2w+g/XC1c8TQ0QlRQZEfOfYkecMQ24jljywaQQKAJjqP87sfOEXFeHtmqaqPsEYfaFh1n08DGcCDUabVEWqC7QaTkA727x6zg7PZCtUc859FKAQtoP1FyB+eEByuUoCkuW5dUoBpJYzAGxDTvNxjy/ivDTSLBiA61SyQvU22kifu2n3Y+Meq0qzrFKmvOUHdVudhOqQAMKf9o/Cpoc1KLGrRMhm6ho3eb9iFPoNWM9SN5NdKVYPPFyKaatSsxLo2kjUBJvN9zedv6YsnwZwUGkHNVwApYimo6QZIk+bjceMVdKCsSGqC6hmYgdzcAxbf12x6P8ADyU0y2mmpZWQHWVgiCJgkAmSO1sZJ4q/0atcOvP3fuHZCg5TUh0FpWmAAHbTZvC0qYOklgJsBa0k8NWmNY5hPJSazKWly09IIuBMHycCcNpoaRILQCASLs7sx00x2CAmnJ7tMwBOBeFGvlq9VVpkuyHdoVQDq1BjGpIHabm4UyMYTzuzn6f339lccUPuI5kUwq01CWHSouCf5nDnhDVqQB0gs1/uxt+IEAAfj3xQOEc3MsziWJvOwE+p2nb8fOHuW4xUQlWqN02Jmy9vmjaZBg2iPGN4ppbVV+pnJp5fBbKOcSpVZXEsplgI9ABvcecC/EGXotZbVJA0r+nnECjlUmrJBdhqgnz4Mw1yPXCTh9Xlg1H16zJvIC73v3OI+JUt18YHsxQyy2qnBKyygi3YHse3f32wvrPUNQgaZc7EnSJ9vrA74Gp8XmZJhdvMnYH19fX0wzy2UlNTMNbXPcX2v2EfkAO2N24xy8NmdN4XADnslUQA1FAGwKACPfvf1wIlASGpl1Yeur9P64fUs4XQq0FSLzcj6/3sTietkMvTRldgHK/Mw2naPriZS2Rqf9fgFl3EqFdHLEPUkEXJQkA3gEDfaTHa3fC+jQr0penDoNyvUre6nf8AQfxYsVekKRAqDX3MbGZ29v6+uFuboaAz00JpVD1KWiG8yDMGBH4YUkqpcP2r7ZGnm3yQ5LLK5apRhajD7SgTBPrTJ3N50nz6jCyStV3pq4j0Kmm3e20T904OFDUj1KS6IMag0mb+dwJ77W8YWZjPsJqSwcEByT83jUNp7An1xmll7efUb6WXPgfG3r03uxqKepFjY/eUfeHnwbeMF5nhiUdLrrapUkwJhR3LXscUqhxEZeqHpMFh5jt1i5j907FfTti3/tGp0rxq5gICILAgwwJ7EHucdGnPcrMpx2smy1RqU9T1NR6Qiix9Z7DEnHXL6NUSfmUWkevkYOzLlyopdGizOQDM7xfcYjzNJiULMrwIUwJn1i9/GNCAWvxRnQAKKKx+5tfYLiDO8OpuBOp7agAuk+89sGVM/VYgOlNkI+YGCD4gjb1wVxMO7UjSYIEMsp6pHj2w0BWVzdelRflaqLbdXUQPIA74MyuSYUyc29Ss1T5SQASPpg6pm6TNDPBZhbSQZ8Qb7YlovpdZEi+li1x9NowAKkK05WnSgdxG3vOFuZoVDUDj7NTBIsZ3sfGH+dzFNXSoHGzFqdyWjyTbFezGbao5LHlAkFRvpBkDawO++AB5y6YtDn2IjGYDSmigDnrbyVnGYBAnEeKVEWERqUQzVKlgoDAg2+Y/wjxvjjN8Uq1F1k0iGEu3L5enwSJkSBM+uJ+N8Hp00ZKaVi4UQVq0wgJIgQSbD02xzlVqMKYrVAr3NRRLLpmBqMAa+4APnBQyDhmbpVXYNVplQmoGmQ6mCBBYyFbvBwfkuMpVJi4Sw0qIPjwJ7nET5eirGogVdYhukdSjYH9PzwNmuKBKi0VpkExHQ0AHxA/vbBQDY5AVJ1EQP4oBvAM+O84Oq8IpMAq1l1ACynaNxv8Anig5zi2ZSsAFZ6ExZSrX9zciJtbFhpZymlZ3ovlKmYo0zJrUzACTK02DKXckiXAgRF8Z6upsV9/UqMdzosGWWpSWoitIBFxAgCdygMEDzBOFterSa/Mp00ZSADVp6zvJOtgBN4ABnvGKrx3/AGhVUBFCqHpVVHNRqaroZh1hSPlmSBc7De5KOt8cVFetUoVqo19OisFqShAmWMyQ0gTeIubzzb9WSxjvratfo1UYp5D+O/CFMQ1GpRAYgGnVqoWItcLTDafWdhPiMWbIZ9WV0rkU66kry4gEWUXMCB4G2+2KM3xdTqrNXLprAAhGZA7W+1c3LuukQGMQTJOwc8AoHM1tVBUYIsojQR0SNiPmMKe0bgXBIty/lj6fll4fAyyGaFCah7a0oBhK8wj5jGwCkgn0Imxw74/xoHIBkLaq3RcEExPMNjpYwCJG8iJnCLK16dRndwWWpFLRMaGckPt8qgQVaOmWkka43l+Elc6lAuz06A1KCBKiA11HSYJBJAG2wAxlqxi52+Vn5L9/c0i3tx7DLhLVMt9lSAqZp4ZkkBaaDaD+/HnyPGJs4q5gmsxK0KF7B1lr6iAIqUwSRNmQyfJwhGSFfPOMqxCEks02g/5jI4MMCSYB7k3HZ7UqcyumVS+Xy0FyZksJgA/ML/e7kNe2G6TvrVv074Qlbx04AuM/E5dVpIphrwApLD7ukA6X8zTMjaJx1xrO1Uy603WNVpDVDP8A3gAH0n8sa4y6ft1JFCCdJcatIJM/cNM0ywF7aZicC/Gh0GjSkvALknSDLGAOkx6bDFQ23CKXr6ilfibfoCUqDVOlOwkk7dp9Zv8A/Y+MaOcq02FIsQbW1Wg+D3Hv4wu4Xxh6bFVXVqiwEmbxBF9ybYa0uZrFSqoLaY3simSAY7nefXtcY1nKSk7quhlGKawWKlxJEQUyBqI9j7+n6x4wrzeb+0C6hUeIGqSR7n2n88YaKnaZawJOlr9gflP0OFfFqQopCyGO7N8x9J3vjCGpJSz1Npwi1gc8Wzcqp1QfafH5fzt5wJQ4uyU2QUw4k3kAR23OwNreMV+hnHcydzAEmNzAE9iSYt5PpgrJ8Q09DjSCYNvzPoPH+uN3Hw1yY7s2ao8WZAQ2x9f5d8Lc5nBU0sYN77T9fPm+DfiCny2XR94mbTfzHm+FdekFZQ0yf3R+UThLZLxLqPxLD6HTaSugm8jQ39D/AH2xZvhniwpVXFUnlkg77HTf8dj7DFXqMWBK7qNt7fr398RGobNrJDX1eo2n1B74rjCJ9z1Rc8pXUdQRd4UyR5iL/TEP+J81kShSYOzCGqWAB7sBt7YY5TOJXy9OoabXA1EAaZ2PtBBvjKiszmCSY7Hta3rGOjlGJwMhXou3NFHbpZXYgnvaLRgrM0EUakrM4I0krPSe/b/1gyhmNCBWonmCSpLMdXqbG/pMYEznEToiqNbE20rAHgkgiQPbBkDjLZdSjB21jfr6p8zaTgdVSkpSAF/eFgPYfrjdQmzyenqgwI9x+7tvjuvkSrLmOWGDbaiDGod17AdhvgQA1SmIIEdoE7/6YhTKprqOJkqvS0R389sNaHDWqEVZkbRBt233JGA+M8FA5utqggKYCnSw6rGAfwth2AvovTUBdAaO/nGY4o8NqAAaUWOwQ/r33xmCgOnrOaBruhpU003J0sRMwQRdibb/AI4X53jwHXUpZggyXYwQfA8k4M4swBVAdbvBhmIMBgQQuxG4M3FpwVl6Gkhak0/RiW9vocK2OhVwvitOvphXiZ0uh29CCRq+o3xb6eeAr6giAaQpLssHupUkjYkyPfCeuQWRGZmpruAbaReCdpttPbAdJTKwaZtI+ztN5YiCT6+nfDoQdxji9EFakUy5YLTVj0s7WBb92mt2J8LHfFD4zz81TLE0swmVJVWVQhYliWbTJDrKmIgCTE74c5ymctRUBKPLzNQB6xMBaYOpwikyo2ExETOK58V16dKp/uFSAynmpS6gsDcwCBv2xwT1H8SorPS+Mc5Tx1Xv8jphFbblx18/7KnmqJ+cDSrXUTNr/wAo743QVYupJwfwmmxzHLRAVciabmQbA3YbEAlp7YtnAPg2oXf/ACjSB6Xca5I20wbzPjG9trgild3339CifsjBOZHSGAn1ImMXz4RriilNyESoEV6Tn7+pmDAxcKqqsr6ziHIZdxQqhadOuFqu2ggKbDRYEmwuYtt6DC6h8XdeWptSFMUlakwIECYCkTtBVS079XnEainJU1j7UVBxi7TGpq6zWzRpqKZ7C41FgLGxAAf5hv1bjeZK9SiToLq7DS7EjUNUmQbANv4lSI+U4dUuMUSBVpBWWpp59Ot2qQOkTaAwBkWNo9K3xHizZnNVHpIdLmFUgEnSv4E98TFvc4tY+xpJYtPP3HXDs/yMs9RQozFckRCLZfvFF6Z3IPlhc4hyVOtTNPL05pDXzKrCSNgSGe5QxaDMk7jAZyrFUaohWDC6joE79LT0+YPT69sELxStTaqWa7zHMbl6Z9QCpG20bYHBu2qd9r6CUkqTxQz+GqnNzNfMFjoBKrsZ2j5Y2AG874r3G8+cxXZkGomy27AR9B+uDDmgmQCksGYsWaEeQCY6pMggLeTvgLhWeSjR1AK1ZrgD7o7TH9MJJxk5Jei+QPKS+bDMrTTJhdQL1ngs1zpB30xsR3YdvrhlxKhrUIsnUbaZgRuZWQB9VBIxX+H6izVqoJVLlheW7Cw/mMNP27lUmzDwatX5QRcD7okXgC527YmS8Sby/v8Aoa4pcA9Ph9SWNJrU++objtIMbTuT7YXcYz3MWlEXEsBFvNxh1Qr8vKF2Y6mEkgk3bbvqG/nCHM1BblksSoJJFwb28wPJxpBqUr8nX5JnaXubp5tqas+mVbuf0/D8DgvhlJGQ1ao1E3k+O1tu2IRQflg1FhYgLuSPJ8A/1xPTzCkAtC+Fjf19cRNumxxWQbNZk1a6CDCzpEHxvON52gVIn5j+Xp+YwTl9Bqa5ggQPbAXFMxNXc2G3vP8AoMPSrcq8haipM1kagVmIMqSAfQ+f6fhgavlRzSoPSeof1GCqNenoCRBjrEXkd/xwO5axUFo6bd5/rgcnutAkqpj/AOGA1VXypeqaanmLTVjDTYkgXOmB6Xxc6MKFKJTQjYhbj/qJJvjzLg/EKlCtrQkMVKEBitjEi3sMXGhxGFZtJEQSzWF52J3Mz+WOnTlhJmE45bRYauYNpMkDdSR+IJwBmTrHVPygnf5vEr1AC8AYioVWY20kb77SJggDvgZhmaja0ZNIBjWj6dttRiDeNsaYIGVHM8wsKVMlwoUtU16JJgQSYYWm841mctXIVnryBcrE3PqDA7CL454TxDOJTC1aSUwgKqusMDqvKiJjvfDelRlXVvsWIkO2nQbTBiCG3NsGABUztRoA1dETpkfS0jzfGZ7ilSo70wy6G0QJMwJtMx+O/pjhtVKoTTKmF0gsxAAOzG4kEePOAc2F1M60WAIVN9Ym9xaYPqMOkFhlfjNcMQFQjsQB/U4zCGpl6pJ0yALRpHa3j0xmARPxvP1GVnFMpJVkIUQsEQVFpIMfjfDalnF5NPmCqhkFnqKqayZAhQSRsNzYHAmc4RKGpUJ5vSIOsqjSASiljABggdhA9cc5zhNOoP8AejVrovzNNTUTqt009KImmxMFjeSJwFE37TTB5ZZObUOlUJa8mFVYksbyTG9rCMGpl2ZigJCiRMStzsCBAgEDvtE4U5fLKiGrSVmrLUYq1RqksoJ0TFRhpICkTp+XYWit8Z+LeIUKUaqdGlUiEfWammTPzQdJJkkAA/dJAxnqOSXh5HFLqLfiDjKvxAJmHBoUJpLoBIAXue51OL+mFfGlp1Kk5ZxZTrZTA02Ee5vbb8sI8zQeTCsRvMNf1k7zgflPPyt+Bxj8DhxdUuOhp8SrTRcfg1xTU12ViQQFICABbk3MANIG/nD/AIHUrMmsakFVm5qllhTYAQYZWNiY/i22xXuGcaWnTp06ilykwJMrNmjqAWb2IP5nFg/+RpVWJqajEamBIjyZ77+TjpiqRk3bJ0q1KeWfk8sOWPVpYlQYJIVQFJF4mwgCMVN6KVRJ+2p3BqNUAeZ7FVKpuYWpIIiCIw8zAQo0k2BOpWYxA9O3icI8rmqtc6wQ1NYJDkDSEI0g+vcAGbH3wARf4V0VKmWqFlp/PTqMoqKJgWUkOpncWue9hYPgulSqZqny6qh9Goq3T4BEncgmw3/HCXiDrylZdIIDWAC3ZjJBm5IAki+82jFXrVCpnz27fgcZ6kN0Wi4T2uz1r4/4lTOmjcVkM+gHcz3O1h+IvinpmK1LpII13EzceY2+hwu4B8SJSptRq5enWptcKSUZT5WqnWvtcemPUPhh8vnaX2TzUH/Dr6Q48EEGKg9RB9Mc1PQhjK74N7WtLOCtngsIHKKH3JNOmPzChpEE74VFVPeCfvaf6SCrH+Fo9N8X34iWpRU/ZMRIGoqYBYGNhJ2NlBJ2jFYy3DQGFSt0Q9pEqZ2GodIbt9fbBoznVyHqQhdRIFYkKo0lVuFDAFj5IcD/APWM40alUgtTYKuxEkDztK+LE4uD/CQCs63m6CDpv2hYBHbGzwUUabOwGr7oUhQPG0HfuSdsaLU08Nd2Q4T4KJUbmcukYCKLixJgH3jt2GBqOZpo8iCu0QN4Frdr/kMWtso1WFWGJ8xvvF2Gm0d8D8c+HwiozEy0CPBI2sSe20wfGG9qdeYvFVi2pxdY1MCRHcE7fxD8gZwmD8xibwewJP8ATxhjX4dHSbECWNmI8eCO/btiI8IqAauuPeLfhM4haUYLDHvb6C5a2hwdo3Bn9cbzWfBqBvAg/wB/X8sFZrhelQ0Rcb6pP4x/LE1PhSVKYcNuNuwPiPGKbgsv2F4ngVZrOKSCLt5xlLNwWtv/AH9McmjpeGW0/wB/TElSmHRmVYIax/p7f364HGKj6CTlZJRbSQTeTv8AzxYEz55VQBxSqIJViYBiD9dUARv4wgy41UWJiV2xzXzI5DUT/mNpA32sZn6RHthqpOhPCPTfgviD1qDZjMnL62jlIunWq9yYPSWJsDe3bDvjPEaoo06nWEkB1Kg9Pm8GD6mMeU/CA5Ruiu4vDaiCPRe598XihXcllZ2VDe2rqmRAi9p2JgxfG8IKKpcGTk2yajW10hWKVEDt0U5BZwBuB91Cb7jYTE4LyuapFYYhFADOaajdu0+ZPqTB+gGcVRTLM7mmNJOmoKaqFaT6AMAAxJEwB4xPQZVpKea+k1V5bLQpyoKvAKEHUkMbkE29cOV1gS5yA5n4gy/PKU6YcgAhWllv3InRA7aiO/fEnFdGbapKmmFCiKBhZlheDM+x+6Mc8G4VUUsea2pmLEMVYgdmhaYUE+IEWm2GPwvkWoc1MsjVBZn1MSWcgyxiN/Aj0jFCSAaGdZFC6hbyB+mMwLV4aCzTQqTJ+VGYb9ixn8dsZgoVlizuWCrAamh1A6XLEGWUzr8WjVHjziHiSFU5lRV5RMBkIqK0ECzA3udhffwcLsu6iuKDVq9R2CuSgpCmsvpIk9TkQIKm5NsTZngtapVd6lerUBfUpGlCqg9IBNkIEAwDNrDCRQvpU6FYgGgxM9LfaILAkqSpAaf3WPuPLDNJlS/MOVJrE6hWqHoRluFC64MGB0qYkWnD/ME6Q1dWIE6bzEmJtG97+QPMYBqscw4qMgVqXTPJaJ3GgxIEML+8G2FQzpKQq9SldcyyuSxESCFAF2lTewgg+mBM5wFahqhqFMhR5KsRF9hESYgnaD3wyGcmKZJd7WIUEjbqMXJ332OGNKotKmKTU1UdgBAXtEiynaAcAzzx/gR2r9dOmmWAOggibqIDQPmMk6iSJU28dn4QHSyOoJiEYTIO7AMpAAMbg+bYs2c5dfQrZggA3FJgyKbbgCxAB3gCAO+A6GRpnNlpc02psQKkkEAr1IrEkkagJFriLRg4EVer8Iq/MFNlcgdMa49BquP9N8LG+GMytPSVFIIYYB9TVD3aSNjAgGInHpYrU9a0e5glU+YBjHoJjU3mFPm67i+ZzCNSy+VWmKawQZkyTOwuagBXp9ZwXYUeV56kCuhVv7zb5vxiJ9sVvMAE9O3vOPds58PZhqSVf2TL1WHVUQwtSoCST1GmBLLoGkm0fTEHxH8LZPNaCgalUFNihIg6FEhWUxpAMjyLj2APCiuOqVVlurEHyDGL3xf4ZyK09VOvXesSBo5aqoPjvq7Rf38Yqmf4byyAZ1HZZBN9tu9jbC5FwNPh349zeVq8zUK9oK15e3hSepPoY9MeicN/2p5HMH/eaTZdiIYqNaN7xBj3x4w9EjtiIjEPTT4wWptH07wvjuQKO1PN0Sg6oNQLpHfcgjacA8Q1Z0EU0JpD7xmW/wCUG+k3Go+sATqx83x5wZw/ileiZo1qlO/3GIH4TGIjo7c9S3rbsHv1HIlqlMLqUrZwbb+uJeK8JWZcCAZEkC/44QfD2azi0dWZzNV3gNpVKRKgxAJZbtH3d8HZrM5kqVZtRK2kIbdrgKAd/wAPrjGcHJqjaMqQDX4YGqsGIAeJM3J2F/UTa2IaXB6i9I66fkDb+mMppWpmJDAg6g6iZIuSRsdrbgekYKXiVWnOkIJ3BkifS+LccUQubE3xDkgKJUSWJt9MV7KcOrBisOFb0I/D9cWHimfz1QMqtlVFzPLeb+4MD19Rit57i3FQfmk+KaoT4ssavwGHGL20xSl4rDOL8PfTq0EBTJPgRufxGFGXdaZYGol+0k9sIc9xivVP2tV38hiY8bbdvyxFlk1EAR69v7GKWlUaZD1LlaHFLM1FDFEBXcOR27fyP4HGuG5lTUDET5LCfr6X9LYfcLYBChUTp0tNzsL/ACnTcrETbbfCHLZVAXRzoIaEaD52P09ogzjSKyRLgtFOsrga1ED7yKdSG0bi22H9HNvVQBF0MoI1QST+6DsW7zecCUMki0dIbXV0ggsQoJMX3MrHYTgjhGV0h+bnaVFwZUQZjabsCqyYkA7dsaN1yQsnCZzMVKvLqUFo01ccyoHlSFvCsQBfptc+2HWc5WlKi1Vp0m+WYgnuLnypEe2Bf8PRghI00yC6tq1amNh0sBHuSd9u2JWyuUWmFXqgw6OqWaLGZ6mM2LSQPwwIZlOsY5tIl2UdIBDao7ACx+sjzgWtxavqZmLUpAlKeje8XC77SBb0w3+HssSn2qMqnqPLKqIM6dRYWJiAREwN4wBlmzD1KqUlHSIU1DGmNQA+Ylh/EQJ9iMMRlfIVWZmLOxYkzCd/cTjeNZnI5jUdWYZWtITRpFu0oTjMFAFcV4u4pUw7NUUFXQqAWIBHVqJBj+IRfycbq58kgkMoaISS2ncgQCTp9TBtfbAdTPgltNIqwKEVXh9ipEkmTsBcn28bz+VQlquvRWJ/zUWSsXKsuoGpSNxNu5F8IY4o5yqGVaS0ysanFQEqpntEHUYDR2JwXms3mdTsWVVgABhIWG6pspiO038juvSotIipT1a6qBWU66iqVGrmLqZgBBIibmJwpp/D6VNTczMy1X5q1QamCgyenpE9IMi0ELAggwGSyNVWlR5VB2q5xqWpW5UwSApYQCkiQdIgED90WLGRq0whd6rsEipUZUkkmZIUkSJ86RvOFR4lSpUGoVGQU7M4q1AZJGqTq1FjYdM3gecS5bKU2pogVQCo0UyGmJ1DT3WTGxie2FkYXoZlLLd/+HzWWmHZgNFpkr1GYibx6y1GVRR51FWzCJpFR5L6vv8AUy3p/KdyL7QJxX/iWsrK7Zmm3LXVpVqRcWAOpmCyg1ghWtGm/aDuF0EoUWZSmltJRdFMQCL6VRAal4kkk+dsIZxUrNTqTSp3qhjUqKpAOwuY2Mgx0m218QZ34sSi1JaxqUzUICtUputNz8oYvqZSADPzD17DD2jkmrOCzctabyZ09ekW+UgFJJI1yYBiMB5KpQTMlxTUu40l9IkiRHUb6bDebYYhjk8zUq0grVlkzqaiU1ABjfq1BRBAECTBOodq9QoUUFSpSrMxUsr1alVg8SSivJGhEVrSb3J74NfiC6m1DpP3SdMG8E7zG8G04R8b406fZJSOoMuojR0hW1TJUqB67fjOCgLPkuD5U0AWrrVrIdXNeNWoiQGp/uwdvriuVvhwLU1pRAq1CSa7uI02J5dKA19K9RgiZ6vlw9r8boBiTTzIdCiFgKiqwaJqKokKCWmSIJUAEkYm+K6YzSDRy3ogdVVGAdSpBAkEFVgk72IG2J5GzzzO/AQqVWIq7mQoUGNidyvfyQBtecJc7/s3rqNU6iT8mkKw2iTJWe8YvHDOE1XdOVnX5UkNzUFTTBkgOCDqk28d/GGVXLOrhqhpkiyMBqanMd29rkRh2Kjw7PcAq020spX32877G2ADlStzYg7d59se45ulFIrUo/tI6iXpiWpn7pFNiVqlSWupB2AUjFD43wOmgBZ5JprUAjSzKxsOplSmReZBIgD2fIuAzK8fQpOvfyCdokaVIIgd56trXOCk+KCIGprzZe87qiIQpmILN4JJuCEdf4OrqlN8upYuoZhqDKk7y8BbTH9iSX4x+wqqZRYqFRzMwyiXjfSx+ROwVfqScYtbWbqVrJZkzdanUVeRUdiuqdOqRE2GpSxJ0jQoDGSdRFyq4r8QVEI59CrSUgRIILA/eEWa5M6WAGpRvcqeCVqnEK5QOQ6jW5KrUXlLZ2ZqhMEBrCCJgYfcX+IsjSDJl1SuugFXqsQ4mxhaYCobAiFJ8iIhNSTxnv3EpKhceJ655amnFxzS7tHlgohR43ncWjHB4prOhtDmJibxAvDx3gXJ74Lo59KtEtmSiZdXVVIqcw1GCkgQX6gsyR2nzbC6nxfJayKjuUKyDTp6iDF1hpCt4MR5xfBPIvz3DaNRGJhGEBXtJbdlMHqgAm4J9cI8twuoW+zgkGLGQfX/AJe+LDwrP1K9YCgWoKqw51H5byLTLtf8PGLnxHgimnTGWpDLwo66vU1S1wFOmmB8ve5MdIEmo8+hMmUmjRzBQcxaQ0A6CKlMHeTIkA79yDfvFmXBKNOvVgiXgDSGiWG4kXg+gkECYnDpeFKdKPRDqkdTd7XhdVh2F+3rOBhwfKpWNOhQrOx69dSktJFVZ6i9ZipTyGEHeJAw0q4JvzLBleGBZC0VZe6jmkk/9VQsYkdgN8MSq0gvMpBSNlKsWGqDYFibCN/MAYW5DNVmVqiVykNpnRq5skbMQAyxJlRHUAIO8/H6jZhQprcm0al0FotIBJlO0kfyxQjleI0qlU0aYM3BYrAEAES0AKd4lr7WxBxfhbVMszNVyzOWHLaLCTYRqLaoMdJkEHxefgNSnlKbj56YlnnfaSY2iANgJtjviSiC9KkwLQVJYQTvEXifYj2wJWDAauWehQdk5lR/unWz/KLdJ6W0g9hPfvgPhefqmHZqqSqcwsILnUfJspUkBogHsdsG/tDKs5iiaaTsXow07jmKyuO0yPS+Cnqq9Srp09SrqBi2oElVUiDaJMWmLGcAAi8ZzlSWRa2nUQIen2JBFhFiCLW8Y1h9w3NmlTCUzU0LMSEJEkmJ0Xg2+mN4mmGBbxqorALmqSaU0hYJkliDYgCARAMb28YHoqlQa50IASihYmDAG4MHaZnxjnidNAqliA8hTrJAnUCVQTtPfB1OgHplUSmNLCLakgEdW+wuDN9sWwOcjxAOulaTMsDqcE3HswCgXiCZnDDP8XpUtTCnqFo6mIkwAoF7n90HCoZUg9Opuo6V1qqGNyQDPmAdoGJeQinl09AkjUFYG+5v2Jn88TQ7JuGvRforUoVTrVmAbUxYlr32vsO/pgvilZaRAphetQ2oRrRQd1N1n1Ive+Fub+aHDaQPlDLBXsLiYn1gYZZKpQ5SoyBPu6ZUBlBkAhblu/8ATy6CxbwjPtlmqVGmsi2UVOsgEk6vlL6mJ2Jb87HVKFRsscu2TWqYktXljMkglVkK0zBBAAiYGNZjPikxKN8wEAGBK7GNMk/zxFk+NtbVUIXZWXSJJtAR41qPfxvgoVgHwzkSjiq9I5erASjQ5lXxpYlNTXINhG4w2r5VlK8uiSE1BVB5YgNqOsgHtIsN2uRgOnzf2hcwGqsQCFnQmoACLLOmZIPY4hzOUq5lQHzFamEuywC1QtJMaT1Re0GZ28JjDctlWp1GqVa1CnzCsadS6DMBUcsDrP70XANu2AuOn9pijQRy1R/taupGWLlhIsZj5iR7HGv8KanSWrRTMDMOPtRVai56b7M+lT2GkxE7E41/ibLTFOtWOt31AqAWMz02EWiIH498ADfLM1KktPW2lNIHVdtPyyZNpiwgEDTEYDPAsnVdcxUVkfdlErTLILMEUkMQu8i+oexWjjUlqaJUaotriFBHre+IqHEXquuunqpkxBphomxK9wwsRYb7WwAPaEBRpCKpUdJADJOw+Wxue8ERGB+bUcc0qsoT1bybgyZMr2tFx6Yi41lHWlWXnctyN2DQpBmwEAKRaL38HAXCl5RLVcwtdGUlPsanU0KGMBirSNpIO8xOCgsdZR6hGlUBZlICcwCYiSJMgXAMnv6YkqZSmXPMFPUAplYcEglip0j5gQIBY/veJr2fzlPLA5harVMxUBCK9NU5SjsoUHT93c98F/CfxBz4V0ZZMa5BUdW4Fy0nUTAgQRgoLLJk+Bmsamquop6DqVdMwZmTvHr29Ywop/DmTzCMVNFkpkohqFm9LKWDaT2MidxaMccToRzEWtVp1GBD8tGCBS0ANUKSpPiRJBsMJqlHIZVEGqrUCtqZIMJqHS7CNKnsLmZ7jZOx2UzieWzGRGbUIoXMKEWrRPSFV9RAMyNQGxvb64q5pVF+YdrA7x2x7vnPh6lUpB1enrqKNLqCJRhIJX5WAEldVpIMYS8W+DstpYaQoPyuamkk+TsGb3GEB5JWrnQoK9IJI+u/8sa/Z3IsBfYY9by/wvl2ajXpjSiiAG+XWFlW3Or9fOC24LlyAz0FJkElUg2JFtPVHucGAPKuCjMCVplgCRIFpPgntYne2Lvw3LVvJBJgs5WbdwbyLf2MPuHUEpsQ606CA9P23+YJJ+8AVFlNoOOslkKdSpVdamttlZXsoUCBbpDSW6gJ2xXQnqKMzxTdf20ZaqsaEEwx1buQTOwiFI3HfD3K8MWsKmYzVQu4QKUZAKcoLOiuJNyxDAC7NG+I34W7uvJ0NUJI6xzSxC3BkwlouQO3nDNvh94LPllCKQw1IDp0qZMyJ6pMx48YBgQyhIpVmW2mEWpVLELaGKMATUO0sZBF8R1uKU6BHMpByTLC8mTeACALCO47z4VcU+HlLRqrUwRJLOX1d7qpFiTIn6CMF5fIhHFOnJadWtqZbTpB7kAJIsQImSMK2gIF4oTTMstOqD0FqesKDqmTOw8ibz7YgbiFdKQd61JgxtppE6hANtunsSRGDBlqeqoziAQdZREp62aCTqIOhSYO02wXk8itNgVDXEQzipEnadClid9retsNiB62QZ5aoyVKiiaXLJZFJ21U2cMSLRuBjM1ry7XpM9UlQoXSiqTqlhoDKBfUdR1E9vGsv8T0nqFHQ0WnSWLlTbcA3CjsQI/DE9DguXNZqtVGqlipTTWqWBmy9Ukj/mPeOwwdAsW1uJaDpehWDACQlN2FwDZkQqbeDjeLpW4Be1XMIBYL0mIEbuhY/U4zC3DpFYSiautXquLkQy03EARaRI7WOI8/wmnY0q+YpsF6eslT56IAB72tbGsZh9AeAYUU5nXUYdBMQzFiBJvqA7EwYBttfDHLZTUyCYdysADSVsbsQx1NAWSJ3ttjMZhi6E+TyZeoBU5kAlT9oYBBPg94Itjr9iy4ZqdSm58qahk7TJuDAP1ntGMxmAbFebqZcO6otV1AnltUdQigTA0t1Ax8pMYm4QaVeKpyymjH2Ta6msmIsC5CAN58bYzGYAHvDOG1ajKEprUSDrY1XBUgWF7vJO9sdcW4RVBllq01AkqlcqD5kq+owbRaZxrGYVjorRyOip9nRkOoIag4SoSQW3ewgA3LEkjHFPgNdNbcjMKoUMlZs2vSHAILUkJmD82kiQMZjMFirFg+bdaMNVNfMBoLM1QqiKphtK62Y9yAZvFxvjjiPDaeZ0vlqmaSiSQHNZrgTClWqFoLSdVyJNthjMZiiS0cP4Pl6/IXmVGVmAaxFxP7xJAt/I9oxvOcOSjWq5eXBAmQ7r80wAVImVBmYM9z2zGYTVFoBz/C8qyiKarI6mGvURa5YsSTb3MYWUf2bqp5VVWqgA1sGYIpg2XpN5NlYC1wdsZjMOiLYJw3NZrRWpVqrAqw01TVrMzAHbpddSC8KY3i4w2qZhq7mkqJoqfNrqVSGKCWLTqLQBImdgu1xmMwulldaN5PinMqJTFBikqodasCG6QSCVIPTMAEQBftiHiHwlWzb1avPFLK0mZBVJcsSp0mEklbg4zGYj0H0sY5rh7UKVPL0xKoF1u1RwdySAAfE/U29WeZzWQo06lWKrctNfLDPcAhZnVfqMwT3tOMxmDgBFk8kudyz5h8qCdZh+YRpQknpGoksAp3iWjYGyvhPDcsaYNSnUyzmWR1qs7sJELqAIEyJ7WxmMwIUsYLDwPiVKjVZTSqcs2eur6W1HsIqAhRttfe3cniharTeojsabqeXzHqt6jpLC4ABk+du+NYzFITEf8AgZo6Wqn7RxqgM2xuSOogG6743x/i9DL0qTnUGYQFDOdQBuTeJO528RjMZgAhr8Sy700eWgr1Rqg9UFoJmB0gCZtsBfAP7fSqslJC61Hbp1M42uCSpPa/+tsZjMFguLDBwgB2U0UzEkcubC1iW1EdAP3YM7xfBXDMkFbmMPtEA6gzEKQTBUE7g7NANu2MxmGkDDalYyZqsT3m/wDTGYzGYYqP/9k="/>
          <p:cNvSpPr>
            <a:spLocks noChangeAspect="1" noChangeArrowheads="1"/>
          </p:cNvSpPr>
          <p:nvPr/>
        </p:nvSpPr>
        <p:spPr bwMode="auto">
          <a:xfrm>
            <a:off x="155575" y="-1646238"/>
            <a:ext cx="5143500" cy="3429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people.wcsu.edu/pinout/herpetology/tcarolinei/29366343.EasternBoxTurtle2.jpg"/>
          <p:cNvPicPr>
            <a:picLocks noChangeAspect="1" noChangeArrowheads="1"/>
          </p:cNvPicPr>
          <p:nvPr/>
        </p:nvPicPr>
        <p:blipFill>
          <a:blip r:embed="rId2" cstate="print"/>
          <a:srcRect/>
          <a:stretch>
            <a:fillRect/>
          </a:stretch>
        </p:blipFill>
        <p:spPr bwMode="auto">
          <a:xfrm>
            <a:off x="1981200" y="3200400"/>
            <a:ext cx="5143500" cy="3429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water – Living - Animals</a:t>
            </a:r>
            <a:endParaRPr lang="en-US" dirty="0"/>
          </a:p>
        </p:txBody>
      </p:sp>
      <p:sp>
        <p:nvSpPr>
          <p:cNvPr id="8" name="Content Placeholder 4"/>
          <p:cNvSpPr>
            <a:spLocks noGrp="1"/>
          </p:cNvSpPr>
          <p:nvPr>
            <p:ph sz="half" idx="2"/>
          </p:nvPr>
        </p:nvSpPr>
        <p:spPr>
          <a:xfrm>
            <a:off x="304800" y="1524000"/>
            <a:ext cx="4800600" cy="4953000"/>
          </a:xfrm>
        </p:spPr>
        <p:txBody>
          <a:bodyPr>
            <a:normAutofit/>
          </a:bodyPr>
          <a:lstStyle/>
          <a:p>
            <a:pPr lvl="0">
              <a:buNone/>
              <a:defRPr/>
            </a:pPr>
            <a:r>
              <a:rPr lang="en-US" sz="3200" i="1" u="sng" dirty="0" smtClean="0"/>
              <a:t>People!</a:t>
            </a:r>
          </a:p>
        </p:txBody>
      </p:sp>
      <p:pic>
        <p:nvPicPr>
          <p:cNvPr id="4" name="Picture 3" descr="IMG_0273.JPG"/>
          <p:cNvPicPr>
            <a:picLocks noChangeAspect="1"/>
          </p:cNvPicPr>
          <p:nvPr/>
        </p:nvPicPr>
        <p:blipFill>
          <a:blip r:embed="rId2" cstate="screen"/>
          <a:stretch>
            <a:fillRect/>
          </a:stretch>
        </p:blipFill>
        <p:spPr>
          <a:xfrm>
            <a:off x="2590800" y="1905000"/>
            <a:ext cx="6019800" cy="45148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water – Nonliving</a:t>
            </a:r>
            <a:endParaRPr lang="en-US" dirty="0"/>
          </a:p>
        </p:txBody>
      </p:sp>
      <p:sp>
        <p:nvSpPr>
          <p:cNvPr id="3" name="Content Placeholder 2"/>
          <p:cNvSpPr>
            <a:spLocks noGrp="1"/>
          </p:cNvSpPr>
          <p:nvPr>
            <p:ph idx="1"/>
          </p:nvPr>
        </p:nvSpPr>
        <p:spPr/>
        <p:txBody>
          <a:bodyPr/>
          <a:lstStyle/>
          <a:p>
            <a:r>
              <a:rPr lang="en-US" dirty="0" smtClean="0"/>
              <a:t>Sediment</a:t>
            </a:r>
          </a:p>
          <a:p>
            <a:r>
              <a:rPr lang="en-US" dirty="0" smtClean="0"/>
              <a:t>Carbon dioxide</a:t>
            </a:r>
          </a:p>
          <a:p>
            <a:r>
              <a:rPr lang="en-US" dirty="0" smtClean="0"/>
              <a:t>Oxygen</a:t>
            </a:r>
          </a:p>
        </p:txBody>
      </p:sp>
      <p:sp>
        <p:nvSpPr>
          <p:cNvPr id="5" name="TextBox 4"/>
          <p:cNvSpPr txBox="1"/>
          <p:nvPr/>
        </p:nvSpPr>
        <p:spPr>
          <a:xfrm>
            <a:off x="1447800" y="3581400"/>
            <a:ext cx="1143000" cy="830997"/>
          </a:xfrm>
          <a:prstGeom prst="rect">
            <a:avLst/>
          </a:prstGeom>
          <a:noFill/>
        </p:spPr>
        <p:txBody>
          <a:bodyPr wrap="square" rtlCol="0">
            <a:spAutoFit/>
          </a:bodyPr>
          <a:lstStyle/>
          <a:p>
            <a:r>
              <a:rPr lang="en-US" sz="4800" b="1" dirty="0" smtClean="0"/>
              <a:t>CO</a:t>
            </a:r>
            <a:r>
              <a:rPr lang="en-US" sz="4800" b="1" baseline="-25000" dirty="0" smtClean="0"/>
              <a:t>2</a:t>
            </a:r>
            <a:endParaRPr lang="en-US" sz="4800" b="1" dirty="0"/>
          </a:p>
        </p:txBody>
      </p:sp>
      <p:sp>
        <p:nvSpPr>
          <p:cNvPr id="7" name="TextBox 6"/>
          <p:cNvSpPr txBox="1"/>
          <p:nvPr/>
        </p:nvSpPr>
        <p:spPr>
          <a:xfrm>
            <a:off x="3505200" y="4495800"/>
            <a:ext cx="838200" cy="830997"/>
          </a:xfrm>
          <a:prstGeom prst="rect">
            <a:avLst/>
          </a:prstGeom>
          <a:noFill/>
        </p:spPr>
        <p:txBody>
          <a:bodyPr wrap="square" rtlCol="0">
            <a:spAutoFit/>
          </a:bodyPr>
          <a:lstStyle/>
          <a:p>
            <a:r>
              <a:rPr lang="en-US" sz="4800" b="1" dirty="0" smtClean="0"/>
              <a:t>O</a:t>
            </a:r>
            <a:r>
              <a:rPr lang="en-US" sz="4800" b="1" baseline="-25000" dirty="0" smtClean="0"/>
              <a:t>2</a:t>
            </a:r>
            <a:endParaRPr lang="en-US" sz="4800" b="1" dirty="0"/>
          </a:p>
        </p:txBody>
      </p:sp>
      <p:pic>
        <p:nvPicPr>
          <p:cNvPr id="8" name="Picture 2" descr="http://www.torange.us/photo/5/13/Texture-underwater-bottom-1268649430_15.jpg"/>
          <p:cNvPicPr>
            <a:picLocks noChangeAspect="1" noChangeArrowheads="1"/>
          </p:cNvPicPr>
          <p:nvPr/>
        </p:nvPicPr>
        <p:blipFill>
          <a:blip r:embed="rId2" cstate="screen"/>
          <a:srcRect/>
          <a:stretch>
            <a:fillRect/>
          </a:stretch>
        </p:blipFill>
        <p:spPr bwMode="auto">
          <a:xfrm>
            <a:off x="5334000" y="1676400"/>
            <a:ext cx="3454400" cy="5181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water – Living - Plants</a:t>
            </a:r>
            <a:endParaRPr lang="en-US" dirty="0"/>
          </a:p>
        </p:txBody>
      </p:sp>
      <p:sp>
        <p:nvSpPr>
          <p:cNvPr id="5" name="Content Placeholder 4"/>
          <p:cNvSpPr>
            <a:spLocks noGrp="1"/>
          </p:cNvSpPr>
          <p:nvPr>
            <p:ph sz="half" idx="2"/>
          </p:nvPr>
        </p:nvSpPr>
        <p:spPr>
          <a:xfrm>
            <a:off x="381000" y="1676400"/>
            <a:ext cx="8458200" cy="4525963"/>
          </a:xfrm>
        </p:spPr>
        <p:txBody>
          <a:bodyPr>
            <a:normAutofit/>
          </a:bodyPr>
          <a:lstStyle/>
          <a:p>
            <a:pPr marL="0" indent="0">
              <a:buNone/>
            </a:pPr>
            <a:r>
              <a:rPr lang="en-US" u="sng" dirty="0" smtClean="0"/>
              <a:t>Water smartweed (</a:t>
            </a:r>
            <a:r>
              <a:rPr lang="en-US" i="1" u="sng" dirty="0" err="1" smtClean="0"/>
              <a:t>Polygnium</a:t>
            </a:r>
            <a:r>
              <a:rPr lang="en-US" i="1" u="sng" dirty="0" smtClean="0"/>
              <a:t> </a:t>
            </a:r>
            <a:r>
              <a:rPr lang="en-US" i="1" u="sng" dirty="0" err="1" smtClean="0"/>
              <a:t>amphibuium</a:t>
            </a:r>
            <a:r>
              <a:rPr lang="en-US" u="sng" dirty="0" smtClean="0"/>
              <a:t>)</a:t>
            </a:r>
          </a:p>
          <a:p>
            <a:r>
              <a:rPr lang="en-US" dirty="0" smtClean="0"/>
              <a:t>It was used by Native Americans as medicine and food.</a:t>
            </a:r>
          </a:p>
          <a:p>
            <a:r>
              <a:rPr lang="en-US" dirty="0" smtClean="0"/>
              <a:t>The plant can grow easily both on land and in water.</a:t>
            </a:r>
          </a:p>
          <a:p>
            <a:endParaRPr lang="en-US" dirty="0" smtClean="0"/>
          </a:p>
        </p:txBody>
      </p:sp>
      <p:pic>
        <p:nvPicPr>
          <p:cNvPr id="3" name="Picture 2" descr="http://erick.dronnet.pagesperso-orange.fr/images/polygonum_amphibium1.jpg"/>
          <p:cNvPicPr>
            <a:picLocks noChangeAspect="1" noChangeArrowheads="1"/>
          </p:cNvPicPr>
          <p:nvPr/>
        </p:nvPicPr>
        <p:blipFill>
          <a:blip r:embed="rId2" cstate="print"/>
          <a:srcRect/>
          <a:stretch>
            <a:fillRect/>
          </a:stretch>
        </p:blipFill>
        <p:spPr bwMode="auto">
          <a:xfrm>
            <a:off x="381000" y="3505200"/>
            <a:ext cx="5029200" cy="3109723"/>
          </a:xfrm>
          <a:prstGeom prst="rect">
            <a:avLst/>
          </a:prstGeom>
          <a:noFill/>
        </p:spPr>
      </p:pic>
      <p:sp>
        <p:nvSpPr>
          <p:cNvPr id="4" name="AutoShape 4" descr="http://www.kuleuven-kulak.be/bioweb/photos/P/polygonum%20amphibium-veenwortel-082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wildessex.net/images/plants/amphibious%20bistort%20%28AG%29.jpg"/>
          <p:cNvPicPr>
            <a:picLocks noChangeAspect="1" noChangeArrowheads="1"/>
          </p:cNvPicPr>
          <p:nvPr/>
        </p:nvPicPr>
        <p:blipFill>
          <a:blip r:embed="rId3" cstate="print"/>
          <a:srcRect/>
          <a:stretch>
            <a:fillRect/>
          </a:stretch>
        </p:blipFill>
        <p:spPr bwMode="auto">
          <a:xfrm>
            <a:off x="6019801" y="3962400"/>
            <a:ext cx="3047999" cy="2286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water – Living - Plants</a:t>
            </a:r>
            <a:endParaRPr lang="en-US" dirty="0"/>
          </a:p>
        </p:txBody>
      </p:sp>
      <p:sp>
        <p:nvSpPr>
          <p:cNvPr id="5" name="Content Placeholder 4"/>
          <p:cNvSpPr>
            <a:spLocks noGrp="1"/>
          </p:cNvSpPr>
          <p:nvPr>
            <p:ph sz="half" idx="2"/>
          </p:nvPr>
        </p:nvSpPr>
        <p:spPr>
          <a:xfrm>
            <a:off x="381000" y="2057400"/>
            <a:ext cx="4038600" cy="4525963"/>
          </a:xfrm>
        </p:spPr>
        <p:txBody>
          <a:bodyPr/>
          <a:lstStyle/>
          <a:p>
            <a:pPr marL="0" indent="0">
              <a:buNone/>
            </a:pPr>
            <a:r>
              <a:rPr lang="en-US" u="sng" dirty="0" smtClean="0"/>
              <a:t>Wild celery (</a:t>
            </a:r>
            <a:r>
              <a:rPr lang="en-US" i="1" u="sng" dirty="0" err="1" smtClean="0"/>
              <a:t>Vallisneria</a:t>
            </a:r>
            <a:r>
              <a:rPr lang="en-US" i="1" u="sng" dirty="0" smtClean="0"/>
              <a:t> </a:t>
            </a:r>
            <a:r>
              <a:rPr lang="en-US" i="1" u="sng" dirty="0" err="1" smtClean="0"/>
              <a:t>americana</a:t>
            </a:r>
            <a:r>
              <a:rPr lang="en-US" u="sng" dirty="0" smtClean="0"/>
              <a:t>)</a:t>
            </a:r>
          </a:p>
          <a:p>
            <a:r>
              <a:rPr lang="en-US" dirty="0" smtClean="0"/>
              <a:t>The plant is a popular food for ducks, especially canvasbacks.</a:t>
            </a:r>
          </a:p>
          <a:p>
            <a:r>
              <a:rPr lang="en-US" dirty="0" smtClean="0"/>
              <a:t>It provides important shelter for small fish and habitat for bugs that live in the water.</a:t>
            </a:r>
          </a:p>
          <a:p>
            <a:endParaRPr lang="en-US" dirty="0" smtClean="0"/>
          </a:p>
          <a:p>
            <a:endParaRPr lang="en-US" dirty="0"/>
          </a:p>
        </p:txBody>
      </p:sp>
      <p:pic>
        <p:nvPicPr>
          <p:cNvPr id="3076" name="Picture 4" descr="http://water.usgs.gov/nrp/proj.bib/sav/wild_celery.jpg"/>
          <p:cNvPicPr>
            <a:picLocks noChangeAspect="1" noChangeArrowheads="1"/>
          </p:cNvPicPr>
          <p:nvPr/>
        </p:nvPicPr>
        <p:blipFill>
          <a:blip r:embed="rId2" cstate="print"/>
          <a:srcRect r="29688" b="3125"/>
          <a:stretch>
            <a:fillRect/>
          </a:stretch>
        </p:blipFill>
        <p:spPr bwMode="auto">
          <a:xfrm>
            <a:off x="4343400" y="1828800"/>
            <a:ext cx="4572000" cy="4724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water – Living - Plants</a:t>
            </a:r>
            <a:endParaRPr lang="en-US" dirty="0"/>
          </a:p>
        </p:txBody>
      </p:sp>
      <p:sp>
        <p:nvSpPr>
          <p:cNvPr id="6" name="Content Placeholder 5"/>
          <p:cNvSpPr>
            <a:spLocks noGrp="1"/>
          </p:cNvSpPr>
          <p:nvPr>
            <p:ph sz="half" idx="2"/>
          </p:nvPr>
        </p:nvSpPr>
        <p:spPr>
          <a:xfrm>
            <a:off x="5486400" y="3581400"/>
            <a:ext cx="3505200" cy="2590800"/>
          </a:xfrm>
        </p:spPr>
        <p:txBody>
          <a:bodyPr>
            <a:normAutofit fontScale="85000" lnSpcReduction="10000"/>
          </a:bodyPr>
          <a:lstStyle/>
          <a:p>
            <a:r>
              <a:rPr lang="en-US" dirty="0" smtClean="0"/>
              <a:t>The leaves are very thin and sway in the water, which is why it is also called swaying bulrush.</a:t>
            </a:r>
          </a:p>
          <a:p>
            <a:r>
              <a:rPr lang="en-US" dirty="0" smtClean="0"/>
              <a:t>It grows very thickly, almost creating a mat of green in the river.</a:t>
            </a:r>
          </a:p>
          <a:p>
            <a:endParaRPr lang="en-US" dirty="0"/>
          </a:p>
        </p:txBody>
      </p:sp>
      <p:pic>
        <p:nvPicPr>
          <p:cNvPr id="2052" name="Picture 4" descr="http://newfs.s3.amazonaws.com/taxon-images-1000s1000/Cyperaceae/schoenoplectus-subterminalis-ha-mlovit-a.jpg"/>
          <p:cNvPicPr>
            <a:picLocks noChangeAspect="1" noChangeArrowheads="1"/>
          </p:cNvPicPr>
          <p:nvPr/>
        </p:nvPicPr>
        <p:blipFill>
          <a:blip r:embed="rId2" cstate="print"/>
          <a:srcRect t="12621"/>
          <a:stretch>
            <a:fillRect/>
          </a:stretch>
        </p:blipFill>
        <p:spPr bwMode="auto">
          <a:xfrm>
            <a:off x="152400" y="3276600"/>
            <a:ext cx="5234897" cy="3429000"/>
          </a:xfrm>
          <a:prstGeom prst="rect">
            <a:avLst/>
          </a:prstGeom>
          <a:noFill/>
        </p:spPr>
      </p:pic>
      <p:pic>
        <p:nvPicPr>
          <p:cNvPr id="2056" name="Picture 8" descr="http://www.uwgb.edu/biodiversity/herbarium/wetland_plants/schsub_submersedLvs01gf400.jpg"/>
          <p:cNvPicPr>
            <a:picLocks noChangeAspect="1" noChangeArrowheads="1"/>
          </p:cNvPicPr>
          <p:nvPr/>
        </p:nvPicPr>
        <p:blipFill>
          <a:blip r:embed="rId3" cstate="print"/>
          <a:srcRect/>
          <a:stretch>
            <a:fillRect/>
          </a:stretch>
        </p:blipFill>
        <p:spPr bwMode="auto">
          <a:xfrm>
            <a:off x="228600" y="2057400"/>
            <a:ext cx="2333625" cy="1751314"/>
          </a:xfrm>
          <a:prstGeom prst="rect">
            <a:avLst/>
          </a:prstGeom>
          <a:noFill/>
        </p:spPr>
      </p:pic>
      <p:sp>
        <p:nvSpPr>
          <p:cNvPr id="11" name="Content Placeholder 5"/>
          <p:cNvSpPr>
            <a:spLocks noGrp="1"/>
          </p:cNvSpPr>
          <p:nvPr>
            <p:ph sz="half" idx="2"/>
          </p:nvPr>
        </p:nvSpPr>
        <p:spPr>
          <a:xfrm>
            <a:off x="2819400" y="1752600"/>
            <a:ext cx="6324600" cy="1371600"/>
          </a:xfrm>
        </p:spPr>
        <p:txBody>
          <a:bodyPr>
            <a:normAutofit/>
          </a:bodyPr>
          <a:lstStyle/>
          <a:p>
            <a:pPr marL="0" indent="0">
              <a:buNone/>
            </a:pPr>
            <a:r>
              <a:rPr lang="en-US" u="sng" dirty="0" smtClean="0"/>
              <a:t>Water bulrush (</a:t>
            </a:r>
            <a:r>
              <a:rPr lang="en-US" i="1" u="sng" dirty="0" err="1" smtClean="0"/>
              <a:t>Schoenoplectus</a:t>
            </a:r>
            <a:r>
              <a:rPr lang="en-US" i="1" u="sng" dirty="0" smtClean="0"/>
              <a:t> </a:t>
            </a:r>
            <a:r>
              <a:rPr lang="en-US" i="1" u="sng" dirty="0" err="1" smtClean="0"/>
              <a:t>subterminalis</a:t>
            </a:r>
            <a:r>
              <a:rPr lang="en-US" u="sng" dirty="0" smtClean="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 the water – Living – Plants and Animals</a:t>
            </a:r>
            <a:endParaRPr lang="en-US" sz="3600" dirty="0"/>
          </a:p>
        </p:txBody>
      </p:sp>
      <p:sp>
        <p:nvSpPr>
          <p:cNvPr id="8" name="Content Placeholder 4"/>
          <p:cNvSpPr>
            <a:spLocks noGrp="1"/>
          </p:cNvSpPr>
          <p:nvPr>
            <p:ph sz="half" idx="2"/>
          </p:nvPr>
        </p:nvSpPr>
        <p:spPr>
          <a:xfrm>
            <a:off x="304800" y="1524000"/>
            <a:ext cx="7315200" cy="4953000"/>
          </a:xfrm>
        </p:spPr>
        <p:txBody>
          <a:bodyPr>
            <a:normAutofit/>
          </a:bodyPr>
          <a:lstStyle/>
          <a:p>
            <a:pPr lvl="0">
              <a:buNone/>
              <a:defRPr/>
            </a:pPr>
            <a:r>
              <a:rPr lang="en-US" sz="3200" i="1" u="sng" dirty="0" smtClean="0"/>
              <a:t>Benthos</a:t>
            </a:r>
          </a:p>
          <a:p>
            <a:r>
              <a:rPr lang="en-US" sz="3200" dirty="0" smtClean="0"/>
              <a:t>Small critters that live in the sediment</a:t>
            </a:r>
          </a:p>
        </p:txBody>
      </p:sp>
      <p:pic>
        <p:nvPicPr>
          <p:cNvPr id="5" name="Picture 4" descr="http://farm3.static.flickr.com/2763/4076034942_6293046d2b.jpg"/>
          <p:cNvPicPr>
            <a:picLocks noChangeAspect="1" noChangeArrowheads="1"/>
          </p:cNvPicPr>
          <p:nvPr/>
        </p:nvPicPr>
        <p:blipFill>
          <a:blip r:embed="rId2" cstate="screen"/>
          <a:srcRect/>
          <a:stretch>
            <a:fillRect/>
          </a:stretch>
        </p:blipFill>
        <p:spPr bwMode="auto">
          <a:xfrm>
            <a:off x="3505200" y="2895600"/>
            <a:ext cx="2971800" cy="2145640"/>
          </a:xfrm>
          <a:prstGeom prst="rect">
            <a:avLst/>
          </a:prstGeom>
          <a:noFill/>
        </p:spPr>
      </p:pic>
      <p:pic>
        <p:nvPicPr>
          <p:cNvPr id="6" name="Picture 10" descr="Lake Michigan gastropods">
            <a:hlinkClick r:id="rId3"/>
          </p:cNvPr>
          <p:cNvPicPr>
            <a:picLocks noChangeAspect="1" noChangeArrowheads="1"/>
          </p:cNvPicPr>
          <p:nvPr/>
        </p:nvPicPr>
        <p:blipFill>
          <a:blip r:embed="rId4" cstate="screen"/>
          <a:srcRect/>
          <a:stretch>
            <a:fillRect/>
          </a:stretch>
        </p:blipFill>
        <p:spPr bwMode="auto">
          <a:xfrm>
            <a:off x="228600" y="4800600"/>
            <a:ext cx="2343150" cy="1827657"/>
          </a:xfrm>
          <a:prstGeom prst="rect">
            <a:avLst/>
          </a:prstGeom>
          <a:noFill/>
        </p:spPr>
      </p:pic>
      <p:pic>
        <p:nvPicPr>
          <p:cNvPr id="7" name="Picture 6" descr="polychaete photo"/>
          <p:cNvPicPr>
            <a:picLocks noChangeAspect="1" noChangeArrowheads="1"/>
          </p:cNvPicPr>
          <p:nvPr/>
        </p:nvPicPr>
        <p:blipFill>
          <a:blip r:embed="rId5" cstate="screen"/>
          <a:srcRect/>
          <a:stretch>
            <a:fillRect/>
          </a:stretch>
        </p:blipFill>
        <p:spPr bwMode="auto">
          <a:xfrm>
            <a:off x="533400" y="3200400"/>
            <a:ext cx="1428750" cy="885825"/>
          </a:xfrm>
          <a:prstGeom prst="rect">
            <a:avLst/>
          </a:prstGeom>
          <a:noFill/>
        </p:spPr>
      </p:pic>
      <p:pic>
        <p:nvPicPr>
          <p:cNvPr id="9" name="Picture 8" descr="Chironomid larva"/>
          <p:cNvPicPr>
            <a:picLocks noChangeAspect="1" noChangeArrowheads="1"/>
          </p:cNvPicPr>
          <p:nvPr/>
        </p:nvPicPr>
        <p:blipFill>
          <a:blip r:embed="rId6" cstate="screen"/>
          <a:srcRect/>
          <a:stretch>
            <a:fillRect/>
          </a:stretch>
        </p:blipFill>
        <p:spPr bwMode="auto">
          <a:xfrm>
            <a:off x="6819900" y="4800600"/>
            <a:ext cx="1181100" cy="1771650"/>
          </a:xfrm>
          <a:prstGeom prst="rect">
            <a:avLst/>
          </a:prstGeom>
          <a:noFill/>
        </p:spPr>
      </p:pic>
      <p:pic>
        <p:nvPicPr>
          <p:cNvPr id="10" name="Picture 20" descr="Lirceus lineatus"/>
          <p:cNvPicPr>
            <a:picLocks noChangeAspect="1" noChangeArrowheads="1"/>
          </p:cNvPicPr>
          <p:nvPr/>
        </p:nvPicPr>
        <p:blipFill>
          <a:blip r:embed="rId7" cstate="screen"/>
          <a:srcRect/>
          <a:stretch>
            <a:fillRect/>
          </a:stretch>
        </p:blipFill>
        <p:spPr bwMode="auto">
          <a:xfrm>
            <a:off x="7467600" y="1752600"/>
            <a:ext cx="1428750" cy="10668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Above water – Nonliving</a:t>
            </a:r>
            <a:endParaRPr lang="en-US" dirty="0"/>
          </a:p>
        </p:txBody>
      </p:sp>
      <p:sp>
        <p:nvSpPr>
          <p:cNvPr id="3" name="Content Placeholder 2"/>
          <p:cNvSpPr>
            <a:spLocks noGrp="1"/>
          </p:cNvSpPr>
          <p:nvPr>
            <p:ph idx="1"/>
          </p:nvPr>
        </p:nvSpPr>
        <p:spPr/>
        <p:txBody>
          <a:bodyPr/>
          <a:lstStyle/>
          <a:p>
            <a:r>
              <a:rPr lang="en-US" dirty="0" smtClean="0"/>
              <a:t>Sun (energy)</a:t>
            </a:r>
          </a:p>
          <a:p>
            <a:r>
              <a:rPr lang="en-US" dirty="0" smtClean="0"/>
              <a:t>Soil</a:t>
            </a:r>
          </a:p>
          <a:p>
            <a:r>
              <a:rPr lang="en-US" dirty="0" smtClean="0"/>
              <a:t>Carbon dioxide</a:t>
            </a:r>
          </a:p>
          <a:p>
            <a:r>
              <a:rPr lang="en-US" dirty="0" smtClean="0"/>
              <a:t>Oxygen</a:t>
            </a:r>
          </a:p>
        </p:txBody>
      </p:sp>
      <p:pic>
        <p:nvPicPr>
          <p:cNvPr id="7170" name="Picture 2"/>
          <p:cNvPicPr>
            <a:picLocks noChangeAspect="1" noChangeArrowheads="1"/>
          </p:cNvPicPr>
          <p:nvPr/>
        </p:nvPicPr>
        <p:blipFill>
          <a:blip r:embed="rId3" cstate="screen"/>
          <a:srcRect/>
          <a:stretch>
            <a:fillRect/>
          </a:stretch>
        </p:blipFill>
        <p:spPr bwMode="auto">
          <a:xfrm>
            <a:off x="5638800" y="2971800"/>
            <a:ext cx="3505200" cy="3505200"/>
          </a:xfrm>
          <a:prstGeom prst="rect">
            <a:avLst/>
          </a:prstGeom>
          <a:noFill/>
          <a:ln w="9525">
            <a:noFill/>
            <a:miter lim="800000"/>
            <a:headEnd/>
            <a:tailEnd/>
          </a:ln>
        </p:spPr>
      </p:pic>
      <p:sp>
        <p:nvSpPr>
          <p:cNvPr id="5" name="TextBox 4"/>
          <p:cNvSpPr txBox="1"/>
          <p:nvPr/>
        </p:nvSpPr>
        <p:spPr>
          <a:xfrm>
            <a:off x="3657600" y="2209800"/>
            <a:ext cx="1143000" cy="830997"/>
          </a:xfrm>
          <a:prstGeom prst="rect">
            <a:avLst/>
          </a:prstGeom>
          <a:noFill/>
        </p:spPr>
        <p:txBody>
          <a:bodyPr wrap="square" rtlCol="0">
            <a:spAutoFit/>
          </a:bodyPr>
          <a:lstStyle/>
          <a:p>
            <a:r>
              <a:rPr lang="en-US" sz="4800" b="1" dirty="0" smtClean="0"/>
              <a:t>CO</a:t>
            </a:r>
            <a:r>
              <a:rPr lang="en-US" sz="4800" b="1" baseline="-25000" dirty="0" smtClean="0"/>
              <a:t>2</a:t>
            </a:r>
            <a:endParaRPr lang="en-US" sz="4800" b="1" dirty="0"/>
          </a:p>
        </p:txBody>
      </p:sp>
      <p:sp>
        <p:nvSpPr>
          <p:cNvPr id="7" name="TextBox 6"/>
          <p:cNvSpPr txBox="1"/>
          <p:nvPr/>
        </p:nvSpPr>
        <p:spPr>
          <a:xfrm>
            <a:off x="4572000" y="3200400"/>
            <a:ext cx="838200" cy="830997"/>
          </a:xfrm>
          <a:prstGeom prst="rect">
            <a:avLst/>
          </a:prstGeom>
          <a:noFill/>
        </p:spPr>
        <p:txBody>
          <a:bodyPr wrap="square" rtlCol="0">
            <a:spAutoFit/>
          </a:bodyPr>
          <a:lstStyle/>
          <a:p>
            <a:r>
              <a:rPr lang="en-US" sz="4800" b="1" dirty="0" smtClean="0"/>
              <a:t>O</a:t>
            </a:r>
            <a:r>
              <a:rPr lang="en-US" sz="4800" b="1" baseline="-25000" dirty="0" smtClean="0"/>
              <a:t>2</a:t>
            </a:r>
            <a:endParaRPr lang="en-US" sz="4800" b="1" dirty="0"/>
          </a:p>
        </p:txBody>
      </p:sp>
      <p:pic>
        <p:nvPicPr>
          <p:cNvPr id="7172" name="Picture 4"/>
          <p:cNvPicPr>
            <a:picLocks noChangeAspect="1" noChangeArrowheads="1"/>
          </p:cNvPicPr>
          <p:nvPr/>
        </p:nvPicPr>
        <p:blipFill>
          <a:blip r:embed="rId4" cstate="screen"/>
          <a:srcRect/>
          <a:stretch>
            <a:fillRect/>
          </a:stretch>
        </p:blipFill>
        <p:spPr bwMode="auto">
          <a:xfrm>
            <a:off x="0" y="4152900"/>
            <a:ext cx="4048125" cy="27051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water – Living - Animals</a:t>
            </a:r>
            <a:endParaRPr lang="en-US" dirty="0"/>
          </a:p>
        </p:txBody>
      </p:sp>
      <p:sp>
        <p:nvSpPr>
          <p:cNvPr id="8" name="Content Placeholder 4"/>
          <p:cNvSpPr>
            <a:spLocks noGrp="1"/>
          </p:cNvSpPr>
          <p:nvPr>
            <p:ph sz="half" idx="2"/>
          </p:nvPr>
        </p:nvSpPr>
        <p:spPr>
          <a:xfrm>
            <a:off x="304800" y="1524000"/>
            <a:ext cx="6477000" cy="4953000"/>
          </a:xfrm>
        </p:spPr>
        <p:txBody>
          <a:bodyPr>
            <a:normAutofit/>
          </a:bodyPr>
          <a:lstStyle/>
          <a:p>
            <a:pPr lvl="0">
              <a:buNone/>
              <a:defRPr/>
            </a:pPr>
            <a:r>
              <a:rPr lang="en-US" sz="3200" i="1" u="sng" dirty="0" err="1" smtClean="0"/>
              <a:t>Bluntnose</a:t>
            </a:r>
            <a:r>
              <a:rPr lang="en-US" sz="3200" i="1" u="sng" dirty="0" smtClean="0"/>
              <a:t> Minnows</a:t>
            </a:r>
          </a:p>
          <a:p>
            <a:r>
              <a:rPr lang="en-US" sz="3200" dirty="0" smtClean="0"/>
              <a:t>Small fish</a:t>
            </a:r>
          </a:p>
          <a:p>
            <a:r>
              <a:rPr lang="en-US" sz="3200" dirty="0" smtClean="0"/>
              <a:t>Eats plants and benthic organisms</a:t>
            </a:r>
          </a:p>
        </p:txBody>
      </p:sp>
      <p:pic>
        <p:nvPicPr>
          <p:cNvPr id="8194" name="Picture 2"/>
          <p:cNvPicPr>
            <a:picLocks noChangeAspect="1" noChangeArrowheads="1"/>
          </p:cNvPicPr>
          <p:nvPr/>
        </p:nvPicPr>
        <p:blipFill>
          <a:blip r:embed="rId2" cstate="screen"/>
          <a:srcRect t="8139" r="92" b="8140"/>
          <a:stretch>
            <a:fillRect/>
          </a:stretch>
        </p:blipFill>
        <p:spPr bwMode="auto">
          <a:xfrm>
            <a:off x="1905000" y="3581400"/>
            <a:ext cx="5643562" cy="29850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water – Living - Animals</a:t>
            </a:r>
            <a:endParaRPr lang="en-US" dirty="0"/>
          </a:p>
        </p:txBody>
      </p:sp>
      <p:sp>
        <p:nvSpPr>
          <p:cNvPr id="8" name="Content Placeholder 4"/>
          <p:cNvSpPr>
            <a:spLocks noGrp="1"/>
          </p:cNvSpPr>
          <p:nvPr>
            <p:ph sz="half" idx="2"/>
          </p:nvPr>
        </p:nvSpPr>
        <p:spPr>
          <a:xfrm>
            <a:off x="304800" y="1524000"/>
            <a:ext cx="8458200" cy="4953000"/>
          </a:xfrm>
        </p:spPr>
        <p:txBody>
          <a:bodyPr>
            <a:normAutofit/>
          </a:bodyPr>
          <a:lstStyle/>
          <a:p>
            <a:pPr lvl="0">
              <a:buNone/>
              <a:defRPr/>
            </a:pPr>
            <a:r>
              <a:rPr lang="en-US" sz="3200" i="1" u="sng" dirty="0" smtClean="0"/>
              <a:t>Pumpkinseed</a:t>
            </a:r>
          </a:p>
          <a:p>
            <a:r>
              <a:rPr lang="en-US" sz="3200" dirty="0" smtClean="0"/>
              <a:t>Medium fish</a:t>
            </a:r>
          </a:p>
          <a:p>
            <a:r>
              <a:rPr lang="en-US" sz="3200" dirty="0" smtClean="0"/>
              <a:t>Eats benthic organisms and insects</a:t>
            </a:r>
          </a:p>
        </p:txBody>
      </p:sp>
      <p:pic>
        <p:nvPicPr>
          <p:cNvPr id="13314" name="Picture 2" descr="https://encrypted-tbn0.gstatic.com/images?q=tbn:ANd9GcSSA2OTPtDXFGkzQfLyKeizvla6W0oy0ODpHSmvrTdnVK5cAU6SJw"/>
          <p:cNvPicPr>
            <a:picLocks noChangeAspect="1" noChangeArrowheads="1"/>
          </p:cNvPicPr>
          <p:nvPr/>
        </p:nvPicPr>
        <p:blipFill>
          <a:blip r:embed="rId2" cstate="print"/>
          <a:srcRect/>
          <a:stretch>
            <a:fillRect/>
          </a:stretch>
        </p:blipFill>
        <p:spPr bwMode="auto">
          <a:xfrm>
            <a:off x="2590800" y="3785191"/>
            <a:ext cx="4362450" cy="29131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water – Living - Animals</a:t>
            </a:r>
            <a:endParaRPr lang="en-US" dirty="0"/>
          </a:p>
        </p:txBody>
      </p:sp>
      <p:sp>
        <p:nvSpPr>
          <p:cNvPr id="8" name="Content Placeholder 4"/>
          <p:cNvSpPr>
            <a:spLocks noGrp="1"/>
          </p:cNvSpPr>
          <p:nvPr>
            <p:ph sz="half" idx="2"/>
          </p:nvPr>
        </p:nvSpPr>
        <p:spPr>
          <a:xfrm>
            <a:off x="304800" y="1524000"/>
            <a:ext cx="3886200" cy="4953000"/>
          </a:xfrm>
        </p:spPr>
        <p:txBody>
          <a:bodyPr>
            <a:normAutofit/>
          </a:bodyPr>
          <a:lstStyle/>
          <a:p>
            <a:pPr lvl="0">
              <a:buNone/>
              <a:defRPr/>
            </a:pPr>
            <a:r>
              <a:rPr lang="en-US" sz="3200" i="1" u="sng" dirty="0" smtClean="0"/>
              <a:t>Largemouth bass</a:t>
            </a:r>
          </a:p>
          <a:p>
            <a:r>
              <a:rPr lang="en-US" sz="3200" dirty="0" smtClean="0"/>
              <a:t>Large fish</a:t>
            </a:r>
          </a:p>
          <a:p>
            <a:r>
              <a:rPr lang="en-US" sz="3200" dirty="0" smtClean="0"/>
              <a:t>Eats small fish</a:t>
            </a:r>
          </a:p>
          <a:p>
            <a:r>
              <a:rPr lang="en-US" sz="3200" dirty="0" smtClean="0"/>
              <a:t>Lays eggs in sediment</a:t>
            </a:r>
          </a:p>
        </p:txBody>
      </p:sp>
      <p:pic>
        <p:nvPicPr>
          <p:cNvPr id="9218" name="Picture 2"/>
          <p:cNvPicPr>
            <a:picLocks noChangeAspect="1" noChangeArrowheads="1"/>
          </p:cNvPicPr>
          <p:nvPr/>
        </p:nvPicPr>
        <p:blipFill>
          <a:blip r:embed="rId2" cstate="screen"/>
          <a:srcRect/>
          <a:stretch>
            <a:fillRect/>
          </a:stretch>
        </p:blipFill>
        <p:spPr bwMode="auto">
          <a:xfrm>
            <a:off x="3048000" y="3467100"/>
            <a:ext cx="6096000" cy="33909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water – Living - Animals</a:t>
            </a:r>
            <a:endParaRPr lang="en-US" dirty="0"/>
          </a:p>
        </p:txBody>
      </p:sp>
      <p:sp>
        <p:nvSpPr>
          <p:cNvPr id="3" name="Content Placeholder 2"/>
          <p:cNvSpPr>
            <a:spLocks noGrp="1"/>
          </p:cNvSpPr>
          <p:nvPr>
            <p:ph sz="half" idx="1"/>
          </p:nvPr>
        </p:nvSpPr>
        <p:spPr>
          <a:xfrm>
            <a:off x="457200" y="2057400"/>
            <a:ext cx="3200400" cy="4525963"/>
          </a:xfrm>
        </p:spPr>
        <p:txBody>
          <a:bodyPr/>
          <a:lstStyle/>
          <a:p>
            <a:pPr marL="0" indent="0">
              <a:buNone/>
            </a:pPr>
            <a:r>
              <a:rPr lang="en-US" i="1" u="sng" dirty="0" smtClean="0"/>
              <a:t>Water snake</a:t>
            </a:r>
          </a:p>
          <a:p>
            <a:r>
              <a:rPr lang="en-US" dirty="0" smtClean="0"/>
              <a:t>Reptile that lives in the water and eats animals</a:t>
            </a:r>
            <a:endParaRPr lang="en-US" dirty="0"/>
          </a:p>
        </p:txBody>
      </p:sp>
      <p:pic>
        <p:nvPicPr>
          <p:cNvPr id="46082" name="Picture 2" descr="http://dnr.state.il.us/education/interprt/weldon_springs/images/northern%20water%20snake_JPG.jpg"/>
          <p:cNvPicPr>
            <a:picLocks noChangeAspect="1" noChangeArrowheads="1"/>
          </p:cNvPicPr>
          <p:nvPr/>
        </p:nvPicPr>
        <p:blipFill>
          <a:blip r:embed="rId2" cstate="print"/>
          <a:srcRect/>
          <a:stretch>
            <a:fillRect/>
          </a:stretch>
        </p:blipFill>
        <p:spPr bwMode="auto">
          <a:xfrm>
            <a:off x="3886200" y="1905000"/>
            <a:ext cx="5105400" cy="38290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water – Living - Animals</a:t>
            </a:r>
            <a:endParaRPr lang="en-US" dirty="0"/>
          </a:p>
        </p:txBody>
      </p:sp>
      <p:sp>
        <p:nvSpPr>
          <p:cNvPr id="3" name="Content Placeholder 2"/>
          <p:cNvSpPr>
            <a:spLocks noGrp="1"/>
          </p:cNvSpPr>
          <p:nvPr>
            <p:ph sz="half" idx="1"/>
          </p:nvPr>
        </p:nvSpPr>
        <p:spPr>
          <a:xfrm>
            <a:off x="457200" y="1600201"/>
            <a:ext cx="7924800" cy="1752600"/>
          </a:xfrm>
        </p:spPr>
        <p:txBody>
          <a:bodyPr/>
          <a:lstStyle/>
          <a:p>
            <a:pPr marL="0" indent="0">
              <a:buNone/>
            </a:pPr>
            <a:r>
              <a:rPr lang="en-US" i="1" u="sng" dirty="0" smtClean="0"/>
              <a:t>River otter</a:t>
            </a:r>
          </a:p>
          <a:p>
            <a:r>
              <a:rPr lang="en-US" dirty="0" smtClean="0"/>
              <a:t>Very playful mammal that loves to swim</a:t>
            </a:r>
            <a:endParaRPr lang="en-US" dirty="0"/>
          </a:p>
        </p:txBody>
      </p:sp>
      <p:pic>
        <p:nvPicPr>
          <p:cNvPr id="45060" name="Picture 4" descr="http://www.otterriverfarms.ca/images/things_to_do/Otter.jpg"/>
          <p:cNvPicPr>
            <a:picLocks noChangeAspect="1" noChangeArrowheads="1"/>
          </p:cNvPicPr>
          <p:nvPr/>
        </p:nvPicPr>
        <p:blipFill>
          <a:blip r:embed="rId2" cstate="print"/>
          <a:srcRect/>
          <a:stretch>
            <a:fillRect/>
          </a:stretch>
        </p:blipFill>
        <p:spPr bwMode="auto">
          <a:xfrm>
            <a:off x="1295400" y="3048000"/>
            <a:ext cx="6515100" cy="34575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Above water – Living - Plants</a:t>
            </a:r>
            <a:endParaRPr lang="en-US" dirty="0"/>
          </a:p>
        </p:txBody>
      </p:sp>
      <p:sp>
        <p:nvSpPr>
          <p:cNvPr id="5" name="Content Placeholder 4"/>
          <p:cNvSpPr>
            <a:spLocks noGrp="1"/>
          </p:cNvSpPr>
          <p:nvPr>
            <p:ph sz="half" idx="2"/>
          </p:nvPr>
        </p:nvSpPr>
        <p:spPr>
          <a:xfrm>
            <a:off x="685800" y="4114800"/>
            <a:ext cx="4038600" cy="2133600"/>
          </a:xfrm>
        </p:spPr>
        <p:txBody>
          <a:bodyPr>
            <a:normAutofit lnSpcReduction="10000"/>
          </a:bodyPr>
          <a:lstStyle/>
          <a:p>
            <a:r>
              <a:rPr lang="en-US" dirty="0" smtClean="0"/>
              <a:t>When leaves die, they build up around the base of the plant, forming a “tussock,” or hill. </a:t>
            </a:r>
            <a:endParaRPr lang="en-US" dirty="0"/>
          </a:p>
        </p:txBody>
      </p:sp>
      <p:pic>
        <p:nvPicPr>
          <p:cNvPr id="7170" name="Picture 2" descr="http://www.fcps.edu/islandcreekes/ecology/Plants/Tussock%20Sedge/Muhlenburg3.jpg"/>
          <p:cNvPicPr>
            <a:picLocks noGrp="1" noChangeAspect="1" noChangeArrowheads="1"/>
          </p:cNvPicPr>
          <p:nvPr>
            <p:ph sz="half" idx="1"/>
          </p:nvPr>
        </p:nvPicPr>
        <p:blipFill>
          <a:blip r:embed="rId2" cstate="print"/>
          <a:srcRect/>
          <a:stretch>
            <a:fillRect/>
          </a:stretch>
        </p:blipFill>
        <p:spPr bwMode="auto">
          <a:xfrm>
            <a:off x="5105400" y="4237845"/>
            <a:ext cx="3752850" cy="2467755"/>
          </a:xfrm>
          <a:prstGeom prst="rect">
            <a:avLst/>
          </a:prstGeom>
          <a:noFill/>
        </p:spPr>
      </p:pic>
      <p:pic>
        <p:nvPicPr>
          <p:cNvPr id="7172" name="Picture 4" descr="http://www.fcps.edu/islandcreekes/ecology/Plants/Tussock%20Sedge/carex_elata-bowlesgolden.jpg"/>
          <p:cNvPicPr>
            <a:picLocks noChangeAspect="1" noChangeArrowheads="1"/>
          </p:cNvPicPr>
          <p:nvPr/>
        </p:nvPicPr>
        <p:blipFill>
          <a:blip r:embed="rId3" cstate="print"/>
          <a:srcRect/>
          <a:stretch>
            <a:fillRect/>
          </a:stretch>
        </p:blipFill>
        <p:spPr bwMode="auto">
          <a:xfrm>
            <a:off x="6705600" y="1371600"/>
            <a:ext cx="1855047" cy="2794213"/>
          </a:xfrm>
          <a:prstGeom prst="rect">
            <a:avLst/>
          </a:prstGeom>
          <a:noFill/>
        </p:spPr>
      </p:pic>
      <p:sp>
        <p:nvSpPr>
          <p:cNvPr id="7" name="Content Placeholder 4"/>
          <p:cNvSpPr txBox="1">
            <a:spLocks/>
          </p:cNvSpPr>
          <p:nvPr/>
        </p:nvSpPr>
        <p:spPr>
          <a:xfrm>
            <a:off x="609600" y="1676400"/>
            <a:ext cx="5715000" cy="2209801"/>
          </a:xfrm>
          <a:prstGeom prst="rect">
            <a:avLst/>
          </a:prstGeom>
        </p:spPr>
        <p:txBody>
          <a:bodyPr vert="horz" lIns="91440" tIns="45720" rIns="91440" bIns="45720" rtlCol="0">
            <a:normAutofit fontScale="92500" lnSpcReduction="20000"/>
          </a:bodyPr>
          <a:lstStyle/>
          <a:p>
            <a:pPr lvl="0">
              <a:spcBef>
                <a:spcPct val="20000"/>
              </a:spcBef>
              <a:defRPr/>
            </a:pPr>
            <a:r>
              <a:rPr lang="en-US" sz="2800" u="sng" dirty="0" smtClean="0"/>
              <a:t>Tussock sedge (</a:t>
            </a:r>
            <a:r>
              <a:rPr lang="en-US" sz="2800" i="1" u="sng" dirty="0" err="1" smtClean="0"/>
              <a:t>Carex</a:t>
            </a:r>
            <a:r>
              <a:rPr lang="en-US" sz="2800" i="1" u="sng" dirty="0" smtClean="0"/>
              <a:t> </a:t>
            </a:r>
            <a:r>
              <a:rPr lang="en-US" sz="2800" i="1" u="sng" dirty="0" err="1" smtClean="0"/>
              <a:t>stricta</a:t>
            </a:r>
            <a:r>
              <a:rPr lang="en-US" sz="2800" u="sng" dirty="0" smtClean="0"/>
              <a:t>)</a:t>
            </a:r>
          </a:p>
          <a:p>
            <a:pPr marL="342900" lvl="0" indent="-342900">
              <a:spcBef>
                <a:spcPct val="20000"/>
              </a:spcBef>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Seeds are eaten by animals like cardinals, turkeys, mallards, wood ducks, and squirrels</a:t>
            </a: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It</a:t>
            </a:r>
            <a:r>
              <a:rPr kumimoji="0" lang="en-US" sz="2800" b="0" i="0" u="none" strike="noStrike" kern="1200" cap="none" spc="0" normalizeH="0" noProof="0" dirty="0" smtClean="0">
                <a:ln>
                  <a:noFill/>
                </a:ln>
                <a:solidFill>
                  <a:schemeClr val="tx1"/>
                </a:solidFill>
                <a:effectLst/>
                <a:uLnTx/>
                <a:uFillTx/>
                <a:latin typeface="+mn-lt"/>
                <a:ea typeface="+mn-ea"/>
                <a:cs typeface="+mn-cs"/>
              </a:rPr>
              <a:t> provides shelter for birds, turtles, toads, and mammals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Above water – Living - Plants</a:t>
            </a:r>
            <a:endParaRPr lang="en-US" dirty="0"/>
          </a:p>
        </p:txBody>
      </p:sp>
      <p:sp>
        <p:nvSpPr>
          <p:cNvPr id="6" name="Content Placeholder 5"/>
          <p:cNvSpPr>
            <a:spLocks noGrp="1"/>
          </p:cNvSpPr>
          <p:nvPr>
            <p:ph sz="half" idx="2"/>
          </p:nvPr>
        </p:nvSpPr>
        <p:spPr>
          <a:xfrm>
            <a:off x="5410200" y="1828800"/>
            <a:ext cx="3505200" cy="4419600"/>
          </a:xfrm>
        </p:spPr>
        <p:txBody>
          <a:bodyPr>
            <a:normAutofit fontScale="92500" lnSpcReduction="20000"/>
          </a:bodyPr>
          <a:lstStyle/>
          <a:p>
            <a:pPr marL="0" indent="0">
              <a:buNone/>
            </a:pPr>
            <a:r>
              <a:rPr lang="en-US" u="sng" dirty="0" smtClean="0"/>
              <a:t>American </a:t>
            </a:r>
            <a:r>
              <a:rPr lang="en-US" u="sng" dirty="0" err="1" smtClean="0"/>
              <a:t>waterwillow</a:t>
            </a:r>
            <a:r>
              <a:rPr lang="en-US" u="sng" dirty="0" smtClean="0"/>
              <a:t> (</a:t>
            </a:r>
            <a:r>
              <a:rPr lang="en-US" i="1" u="sng" dirty="0" err="1" smtClean="0"/>
              <a:t>Justicia</a:t>
            </a:r>
            <a:r>
              <a:rPr lang="en-US" i="1" u="sng" dirty="0" smtClean="0"/>
              <a:t> </a:t>
            </a:r>
            <a:r>
              <a:rPr lang="en-US" i="1" u="sng" dirty="0" err="1" smtClean="0"/>
              <a:t>americana</a:t>
            </a:r>
            <a:r>
              <a:rPr lang="en-US" u="sng" dirty="0" smtClean="0"/>
              <a:t>)</a:t>
            </a:r>
          </a:p>
          <a:p>
            <a:r>
              <a:rPr lang="en-US" dirty="0" smtClean="0"/>
              <a:t>It provides food for deer, beaver, and muskrat.</a:t>
            </a:r>
          </a:p>
          <a:p>
            <a:r>
              <a:rPr lang="en-US" dirty="0"/>
              <a:t>R</a:t>
            </a:r>
            <a:r>
              <a:rPr lang="en-US" dirty="0" smtClean="0"/>
              <a:t>oots provide important spawning sites for fish (where fish lay their eggs).</a:t>
            </a:r>
          </a:p>
          <a:p>
            <a:r>
              <a:rPr lang="en-US" dirty="0" smtClean="0"/>
              <a:t>When it decomposes, it provides food for benthic organisms.</a:t>
            </a:r>
          </a:p>
          <a:p>
            <a:endParaRPr lang="en-US" dirty="0" smtClean="0"/>
          </a:p>
        </p:txBody>
      </p:sp>
      <p:pic>
        <p:nvPicPr>
          <p:cNvPr id="6146" name="Picture 2" descr="http://mysite.verizon.net/kohutek661/oimages/waterwillow.jpg"/>
          <p:cNvPicPr>
            <a:picLocks noChangeAspect="1" noChangeArrowheads="1"/>
          </p:cNvPicPr>
          <p:nvPr/>
        </p:nvPicPr>
        <p:blipFill>
          <a:blip r:embed="rId2" cstate="print"/>
          <a:srcRect/>
          <a:stretch>
            <a:fillRect/>
          </a:stretch>
        </p:blipFill>
        <p:spPr bwMode="auto">
          <a:xfrm>
            <a:off x="152400" y="2057400"/>
            <a:ext cx="5184626" cy="3886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Above water – Living - Plants</a:t>
            </a:r>
            <a:endParaRPr lang="en-US" dirty="0"/>
          </a:p>
        </p:txBody>
      </p:sp>
      <p:sp>
        <p:nvSpPr>
          <p:cNvPr id="5" name="Content Placeholder 4"/>
          <p:cNvSpPr>
            <a:spLocks noGrp="1"/>
          </p:cNvSpPr>
          <p:nvPr>
            <p:ph sz="half" idx="2"/>
          </p:nvPr>
        </p:nvSpPr>
        <p:spPr>
          <a:xfrm>
            <a:off x="457200" y="1828800"/>
            <a:ext cx="4038600" cy="4525963"/>
          </a:xfrm>
        </p:spPr>
        <p:txBody>
          <a:bodyPr>
            <a:normAutofit/>
          </a:bodyPr>
          <a:lstStyle/>
          <a:p>
            <a:pPr marL="0" indent="0">
              <a:buNone/>
            </a:pPr>
            <a:r>
              <a:rPr lang="en-US" u="sng" dirty="0" smtClean="0"/>
              <a:t>River bulrush (</a:t>
            </a:r>
            <a:r>
              <a:rPr lang="en-US" i="1" u="sng" dirty="0" err="1" smtClean="0"/>
              <a:t>Schoenoplectus</a:t>
            </a:r>
            <a:r>
              <a:rPr lang="en-US" i="1" u="sng" dirty="0" smtClean="0"/>
              <a:t> </a:t>
            </a:r>
            <a:r>
              <a:rPr lang="en-US" i="1" u="sng" dirty="0" err="1" smtClean="0"/>
              <a:t>fluvitalis</a:t>
            </a:r>
            <a:r>
              <a:rPr lang="en-US" u="sng" dirty="0" smtClean="0"/>
              <a:t>)</a:t>
            </a:r>
          </a:p>
          <a:p>
            <a:r>
              <a:rPr lang="en-US" dirty="0" smtClean="0"/>
              <a:t>The plant grows about five feet tall.</a:t>
            </a:r>
          </a:p>
          <a:p>
            <a:r>
              <a:rPr lang="en-US" dirty="0" smtClean="0"/>
              <a:t>The thick sturdy stem was used in the past to build furniture.</a:t>
            </a:r>
          </a:p>
          <a:p>
            <a:r>
              <a:rPr lang="en-US" dirty="0" smtClean="0"/>
              <a:t>Humans can eat the roots.</a:t>
            </a:r>
            <a:endParaRPr lang="en-US" dirty="0"/>
          </a:p>
        </p:txBody>
      </p:sp>
      <p:pic>
        <p:nvPicPr>
          <p:cNvPr id="5122" name="Picture 2" descr="http://www.floracyberia.net/spermatophyta/angiospermae/monocotyledoneae/cyperaceae/bolboschoenus_maritimus.jpg"/>
          <p:cNvPicPr>
            <a:picLocks noChangeAspect="1" noChangeArrowheads="1"/>
          </p:cNvPicPr>
          <p:nvPr/>
        </p:nvPicPr>
        <p:blipFill>
          <a:blip r:embed="rId2" cstate="print"/>
          <a:srcRect l="8406" r="22942"/>
          <a:stretch>
            <a:fillRect/>
          </a:stretch>
        </p:blipFill>
        <p:spPr bwMode="auto">
          <a:xfrm>
            <a:off x="4572000" y="1600200"/>
            <a:ext cx="4327019" cy="4724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Above water – Living - Plants</a:t>
            </a:r>
            <a:endParaRPr lang="en-US" dirty="0"/>
          </a:p>
        </p:txBody>
      </p:sp>
      <p:sp>
        <p:nvSpPr>
          <p:cNvPr id="5" name="Content Placeholder 4"/>
          <p:cNvSpPr>
            <a:spLocks noGrp="1"/>
          </p:cNvSpPr>
          <p:nvPr>
            <p:ph sz="half" idx="2"/>
          </p:nvPr>
        </p:nvSpPr>
        <p:spPr>
          <a:xfrm>
            <a:off x="381000" y="1676400"/>
            <a:ext cx="8458200" cy="4525963"/>
          </a:xfrm>
        </p:spPr>
        <p:txBody>
          <a:bodyPr>
            <a:normAutofit/>
          </a:bodyPr>
          <a:lstStyle/>
          <a:p>
            <a:pPr marL="0" indent="0">
              <a:buNone/>
            </a:pPr>
            <a:r>
              <a:rPr lang="en-US" u="sng" dirty="0" smtClean="0"/>
              <a:t>Water smartweed (</a:t>
            </a:r>
            <a:r>
              <a:rPr lang="en-US" i="1" u="sng" dirty="0" err="1" smtClean="0"/>
              <a:t>Polygnium</a:t>
            </a:r>
            <a:r>
              <a:rPr lang="en-US" i="1" u="sng" dirty="0" smtClean="0"/>
              <a:t> </a:t>
            </a:r>
            <a:r>
              <a:rPr lang="en-US" i="1" u="sng" dirty="0" err="1" smtClean="0"/>
              <a:t>amphibuium</a:t>
            </a:r>
            <a:r>
              <a:rPr lang="en-US" u="sng" dirty="0" smtClean="0"/>
              <a:t>)</a:t>
            </a:r>
          </a:p>
          <a:p>
            <a:r>
              <a:rPr lang="en-US" dirty="0" smtClean="0"/>
              <a:t>It was used by Native Americans as medicine and food.</a:t>
            </a:r>
          </a:p>
          <a:p>
            <a:r>
              <a:rPr lang="en-US" dirty="0" smtClean="0"/>
              <a:t>The plant can grow easily both on land and in water.</a:t>
            </a:r>
          </a:p>
          <a:p>
            <a:endParaRPr lang="en-US" dirty="0" smtClean="0"/>
          </a:p>
        </p:txBody>
      </p:sp>
      <p:pic>
        <p:nvPicPr>
          <p:cNvPr id="3" name="Picture 2" descr="http://erick.dronnet.pagesperso-orange.fr/images/polygonum_amphibium1.jpg"/>
          <p:cNvPicPr>
            <a:picLocks noChangeAspect="1" noChangeArrowheads="1"/>
          </p:cNvPicPr>
          <p:nvPr/>
        </p:nvPicPr>
        <p:blipFill>
          <a:blip r:embed="rId2" cstate="print"/>
          <a:srcRect/>
          <a:stretch>
            <a:fillRect/>
          </a:stretch>
        </p:blipFill>
        <p:spPr bwMode="auto">
          <a:xfrm>
            <a:off x="381000" y="3505200"/>
            <a:ext cx="5029200" cy="3109723"/>
          </a:xfrm>
          <a:prstGeom prst="rect">
            <a:avLst/>
          </a:prstGeom>
          <a:noFill/>
        </p:spPr>
      </p:pic>
      <p:sp>
        <p:nvSpPr>
          <p:cNvPr id="4" name="AutoShape 4" descr="http://www.kuleuven-kulak.be/bioweb/photos/P/polygonum%20amphibium-veenwortel-082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wildessex.net/images/plants/amphibious%20bistort%20%28AG%29.jpg"/>
          <p:cNvPicPr>
            <a:picLocks noChangeAspect="1" noChangeArrowheads="1"/>
          </p:cNvPicPr>
          <p:nvPr/>
        </p:nvPicPr>
        <p:blipFill>
          <a:blip r:embed="rId3" cstate="print"/>
          <a:srcRect/>
          <a:stretch>
            <a:fillRect/>
          </a:stretch>
        </p:blipFill>
        <p:spPr bwMode="auto">
          <a:xfrm>
            <a:off x="6019801" y="3962400"/>
            <a:ext cx="3047999" cy="228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water – Living - Animals</a:t>
            </a:r>
            <a:endParaRPr lang="en-US" dirty="0"/>
          </a:p>
        </p:txBody>
      </p:sp>
      <p:sp>
        <p:nvSpPr>
          <p:cNvPr id="6" name="Content Placeholder 5"/>
          <p:cNvSpPr>
            <a:spLocks noGrp="1"/>
          </p:cNvSpPr>
          <p:nvPr>
            <p:ph sz="half" idx="2"/>
          </p:nvPr>
        </p:nvSpPr>
        <p:spPr>
          <a:xfrm>
            <a:off x="152400" y="1905001"/>
            <a:ext cx="3505200" cy="4724399"/>
          </a:xfrm>
        </p:spPr>
        <p:txBody>
          <a:bodyPr>
            <a:normAutofit/>
          </a:bodyPr>
          <a:lstStyle/>
          <a:p>
            <a:pPr>
              <a:buNone/>
            </a:pPr>
            <a:r>
              <a:rPr lang="en-US" sz="3200" i="1" u="sng" dirty="0" smtClean="0"/>
              <a:t>Bugs like bees, butterflies, and dragonflies</a:t>
            </a:r>
            <a:endParaRPr lang="en-US" sz="3200" u="sng" dirty="0" smtClean="0"/>
          </a:p>
          <a:p>
            <a:endParaRPr lang="en-US" dirty="0"/>
          </a:p>
        </p:txBody>
      </p:sp>
      <p:pic>
        <p:nvPicPr>
          <p:cNvPr id="1026" name="Picture 2"/>
          <p:cNvPicPr>
            <a:picLocks noChangeAspect="1" noChangeArrowheads="1"/>
          </p:cNvPicPr>
          <p:nvPr/>
        </p:nvPicPr>
        <p:blipFill>
          <a:blip r:embed="rId2" cstate="screen"/>
          <a:srcRect/>
          <a:stretch>
            <a:fillRect/>
          </a:stretch>
        </p:blipFill>
        <p:spPr bwMode="auto">
          <a:xfrm>
            <a:off x="3810000" y="1371600"/>
            <a:ext cx="3181350" cy="2409825"/>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685800" y="4267200"/>
            <a:ext cx="3305175" cy="2209800"/>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5562600" y="4267200"/>
            <a:ext cx="3048000" cy="2181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water – Living - Animals</a:t>
            </a:r>
            <a:endParaRPr lang="en-US" dirty="0"/>
          </a:p>
        </p:txBody>
      </p:sp>
      <p:pic>
        <p:nvPicPr>
          <p:cNvPr id="2050" name="Picture 2"/>
          <p:cNvPicPr>
            <a:picLocks noChangeAspect="1" noChangeArrowheads="1"/>
          </p:cNvPicPr>
          <p:nvPr/>
        </p:nvPicPr>
        <p:blipFill>
          <a:blip r:embed="rId2" cstate="screen"/>
          <a:srcRect/>
          <a:stretch>
            <a:fillRect/>
          </a:stretch>
        </p:blipFill>
        <p:spPr bwMode="auto">
          <a:xfrm>
            <a:off x="5724525" y="1295400"/>
            <a:ext cx="3419475" cy="4057650"/>
          </a:xfrm>
          <a:prstGeom prst="rect">
            <a:avLst/>
          </a:prstGeom>
          <a:noFill/>
          <a:ln w="9525">
            <a:noFill/>
            <a:miter lim="800000"/>
            <a:headEnd/>
            <a:tailEnd/>
          </a:ln>
        </p:spPr>
      </p:pic>
      <p:sp>
        <p:nvSpPr>
          <p:cNvPr id="8" name="Content Placeholder 4"/>
          <p:cNvSpPr>
            <a:spLocks noGrp="1"/>
          </p:cNvSpPr>
          <p:nvPr>
            <p:ph sz="half" idx="2"/>
          </p:nvPr>
        </p:nvSpPr>
        <p:spPr>
          <a:xfrm>
            <a:off x="304800" y="1524000"/>
            <a:ext cx="4800600" cy="4953000"/>
          </a:xfrm>
        </p:spPr>
        <p:txBody>
          <a:bodyPr>
            <a:normAutofit/>
          </a:bodyPr>
          <a:lstStyle/>
          <a:p>
            <a:pPr lvl="0">
              <a:buNone/>
              <a:defRPr/>
            </a:pPr>
            <a:r>
              <a:rPr lang="en-US" sz="3200" i="1" u="sng" dirty="0" smtClean="0"/>
              <a:t>Songbirds like red-winged blackbirds or tree swallows</a:t>
            </a:r>
          </a:p>
          <a:p>
            <a:r>
              <a:rPr lang="en-US" sz="3200" dirty="0" smtClean="0"/>
              <a:t>Birds nest near water</a:t>
            </a:r>
          </a:p>
          <a:p>
            <a:r>
              <a:rPr lang="en-US" sz="3200" dirty="0" smtClean="0"/>
              <a:t>Eat insects</a:t>
            </a:r>
          </a:p>
        </p:txBody>
      </p:sp>
      <p:pic>
        <p:nvPicPr>
          <p:cNvPr id="25602" name="Picture 2" descr="http://www.allaboutbirds.org/guide/PHOTO/LARGE/tree_swallow_joepovenz.jpg"/>
          <p:cNvPicPr>
            <a:picLocks noChangeAspect="1" noChangeArrowheads="1"/>
          </p:cNvPicPr>
          <p:nvPr/>
        </p:nvPicPr>
        <p:blipFill>
          <a:blip r:embed="rId3" cstate="print"/>
          <a:srcRect/>
          <a:stretch>
            <a:fillRect/>
          </a:stretch>
        </p:blipFill>
        <p:spPr bwMode="auto">
          <a:xfrm>
            <a:off x="2895600" y="4038600"/>
            <a:ext cx="3590925" cy="27037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water – Living - Animals</a:t>
            </a:r>
            <a:endParaRPr lang="en-US" dirty="0"/>
          </a:p>
        </p:txBody>
      </p:sp>
      <p:sp>
        <p:nvSpPr>
          <p:cNvPr id="8" name="Content Placeholder 4"/>
          <p:cNvSpPr>
            <a:spLocks noGrp="1"/>
          </p:cNvSpPr>
          <p:nvPr>
            <p:ph sz="half" idx="2"/>
          </p:nvPr>
        </p:nvSpPr>
        <p:spPr>
          <a:xfrm>
            <a:off x="304800" y="1524000"/>
            <a:ext cx="4800600" cy="4953000"/>
          </a:xfrm>
        </p:spPr>
        <p:txBody>
          <a:bodyPr>
            <a:normAutofit/>
          </a:bodyPr>
          <a:lstStyle/>
          <a:p>
            <a:pPr lvl="0">
              <a:buNone/>
              <a:defRPr/>
            </a:pPr>
            <a:r>
              <a:rPr lang="en-US" sz="3200" i="1" u="sng" dirty="0" smtClean="0"/>
              <a:t>Kingfisher</a:t>
            </a:r>
          </a:p>
          <a:p>
            <a:r>
              <a:rPr lang="en-US" sz="3200" dirty="0" smtClean="0"/>
              <a:t>Medium bird that perches</a:t>
            </a:r>
          </a:p>
          <a:p>
            <a:r>
              <a:rPr lang="en-US" sz="3200" dirty="0" smtClean="0"/>
              <a:t>Eats small fish</a:t>
            </a:r>
          </a:p>
        </p:txBody>
      </p:sp>
      <p:pic>
        <p:nvPicPr>
          <p:cNvPr id="23554" name="Picture 2" descr="http://upload.wikimedia.org/wikipedia/commons/8/8f/Belted_Kingfisher.jpg"/>
          <p:cNvPicPr>
            <a:picLocks noChangeAspect="1" noChangeArrowheads="1"/>
          </p:cNvPicPr>
          <p:nvPr/>
        </p:nvPicPr>
        <p:blipFill>
          <a:blip r:embed="rId2" cstate="print"/>
          <a:srcRect/>
          <a:stretch>
            <a:fillRect/>
          </a:stretch>
        </p:blipFill>
        <p:spPr bwMode="auto">
          <a:xfrm>
            <a:off x="3962400" y="2805140"/>
            <a:ext cx="5181600" cy="40528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5757F29-A6C0-424B-B08E-52003F8702D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Flow</Template>
  <TotalTime>337</TotalTime>
  <Words>642</Words>
  <Application>Microsoft Office PowerPoint</Application>
  <PresentationFormat>On-screen Show (4:3)</PresentationFormat>
  <Paragraphs>96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Ecosystem Mural Components</vt:lpstr>
      <vt:lpstr>Above water – Nonliving</vt:lpstr>
      <vt:lpstr>Above water – Living - Plants</vt:lpstr>
      <vt:lpstr>Above water – Living - Plants</vt:lpstr>
      <vt:lpstr>Above water – Living - Plants</vt:lpstr>
      <vt:lpstr>Above water – Living - Plants</vt:lpstr>
      <vt:lpstr>Above water – Living - Animals</vt:lpstr>
      <vt:lpstr>Above water – Living - Animals</vt:lpstr>
      <vt:lpstr>Above water – Living - Animals</vt:lpstr>
      <vt:lpstr>Above water – Living - Animals</vt:lpstr>
      <vt:lpstr>Above water – Living - Animals</vt:lpstr>
      <vt:lpstr>Above water – Living - Animals</vt:lpstr>
      <vt:lpstr>Above water – Living - Animals</vt:lpstr>
      <vt:lpstr>Above water – Living - Animals</vt:lpstr>
      <vt:lpstr>In the water – Nonliving</vt:lpstr>
      <vt:lpstr>In the water – Living - Plants</vt:lpstr>
      <vt:lpstr>In the water – Living - Plants</vt:lpstr>
      <vt:lpstr>In the water – Living - Plants</vt:lpstr>
      <vt:lpstr>In the water – Living – Plants and Animals</vt:lpstr>
      <vt:lpstr>In the water – Living - Animals</vt:lpstr>
      <vt:lpstr>In the water – Living - Animals</vt:lpstr>
      <vt:lpstr>In the water – Living - Animals</vt:lpstr>
      <vt:lpstr>In the water – Living - Animals</vt:lpstr>
      <vt:lpstr>In the water – Living - Animals</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Roxana Marsh Plants</dc:title>
  <dc:creator>cmccoy</dc:creator>
  <cp:lastModifiedBy>Administrator</cp:lastModifiedBy>
  <cp:revision>43</cp:revision>
  <dcterms:created xsi:type="dcterms:W3CDTF">2012-02-06T17:06:41Z</dcterms:created>
  <dcterms:modified xsi:type="dcterms:W3CDTF">2016-06-10T16:23:18Z</dcterms:modified>
</cp:coreProperties>
</file>